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</p:sldIdLst>
  <p:sldSz cy="5143500" cx="9144000"/>
  <p:notesSz cx="6858000" cy="9144000"/>
  <p:embeddedFontLst>
    <p:embeddedFont>
      <p:font typeface="Asta Sans Medium"/>
      <p:regular r:id="rId124"/>
      <p:bold r:id="rId125"/>
    </p:embeddedFont>
    <p:embeddedFont>
      <p:font typeface="Asta Sans SemiBold"/>
      <p:regular r:id="rId126"/>
      <p:bold r:id="rId127"/>
    </p:embeddedFont>
    <p:embeddedFont>
      <p:font typeface="Asta Sans ExtraBold"/>
      <p:bold r:id="rId128"/>
    </p:embeddedFont>
    <p:embeddedFont>
      <p:font typeface="Asta Sans"/>
      <p:regular r:id="rId129"/>
      <p:bold r:id="rId1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6C46CC-FE09-4FEE-91B3-5866DF183E54}">
  <a:tblStyle styleId="{BC6C46CC-FE09-4FEE-91B3-5866DF183E5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96EC35B-9E09-4E51-85D2-9A4CEF61671B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AstaSans-regular.fntdata"/><Relationship Id="rId128" Type="http://schemas.openxmlformats.org/officeDocument/2006/relationships/font" Target="fonts/AstaSansExtraBold-bold.fntdata"/><Relationship Id="rId127" Type="http://schemas.openxmlformats.org/officeDocument/2006/relationships/font" Target="fonts/AstaSansSemiBold-bold.fntdata"/><Relationship Id="rId126" Type="http://schemas.openxmlformats.org/officeDocument/2006/relationships/font" Target="fonts/AstaSansSemiBold-regular.fntdata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AstaSansMedium-bold.fntdata"/><Relationship Id="rId29" Type="http://schemas.openxmlformats.org/officeDocument/2006/relationships/slide" Target="slides/slide23.xml"/><Relationship Id="rId124" Type="http://schemas.openxmlformats.org/officeDocument/2006/relationships/font" Target="fonts/AstaSansMedium-regular.fntdata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0" Type="http://schemas.openxmlformats.org/officeDocument/2006/relationships/font" Target="fonts/AstaSans-bold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bfe6b46f7_8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bfe6b46f7_8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be6386b5d1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be6386b5d1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3bdc80707a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3bdc80707a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3be6386b5d1_5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3be6386b5d1_5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be6386b5d1_5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be6386b5d1_5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g3bc24b7fe3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3" name="Google Shape;1843;g3bc24b7fe3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0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g3bc4b4301c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2" name="Google Shape;1852;g3bc4b4301c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3bc4b4301c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3bc4b4301c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3c41e69ae15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3c41e69ae15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3c41e69ae15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3c41e69ae15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3bdc80707a1_3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3bdc80707a1_3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3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g3c41e69ae15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5" name="Google Shape;1955;g3c41e69ae1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be6386b5d1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be6386b5d1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3be6386b5d1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8" name="Google Shape;1978;g3be6386b5d1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3bdc80707a1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3bdc80707a1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3bdc80707a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5" name="Google Shape;2025;g3bdc80707a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3bdc80707a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3bdc80707a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3bdc80707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5" name="Google Shape;2065;g3bdc80707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3bdc80707a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3bdc80707a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g3bdc80707a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4" name="Google Shape;2114;g3bdc80707a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7" name="Google Shape;2137;g3bd327c449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8" name="Google Shape;2138;g3bd327c449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bc051122d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bc051122d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bc051122d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bc051122d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bc051122d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bc051122d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bc051122d3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bc051122d3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c051122d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bc051122d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bc24b7fe3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bc24b7fe3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bcea9380e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bcea9380e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bc24b7fe3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bc24b7fe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bbfe6b46f7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bbfe6b46f7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bc24b7fe34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bc24b7fe3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bc24b7fe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bc24b7fe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bc24b7fe3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bc24b7fe3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c72a99dc9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c72a99dc9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c72a99dc9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c72a99dc9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dc80707a1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bdc80707a1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c72a99dc9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c72a99dc9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bdc80707a1_3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bdc80707a1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bc24b7fe34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bc24b7fe34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bdc80707a1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bdc80707a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bbfe6b46f7_8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bbfe6b46f7_8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c41e69ae1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c41e69ae1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be6386b5d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be6386b5d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c72a99dc9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3c72a99dc9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c41e69ae15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c41e69ae15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c41e69ae1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c41e69ae1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3bd61089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3bd61089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bd75354b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bd75354b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3bd75354b9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3bd75354b9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bd75354b94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bd75354b94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bd75354b94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3bd75354b94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c051122d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c051122d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3bd75354b94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3bd75354b9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3bd75354b94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3bd75354b94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bd75354b94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bd75354b94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3bd75354b94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3bd75354b94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bd75354b94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bd75354b94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bd75354b94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3bd75354b94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bd75354b94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bd75354b94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bd75354b94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bd75354b94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bc24b7fe34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bc24b7fe34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3c684a055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3c684a055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c051122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c051122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c684a055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c684a055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3c41e69ae1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3c41e69ae1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3c41e69ae15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3c41e69ae15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c41e69ae15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3c41e69ae15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c41e69ae15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c41e69ae15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3be6386b5d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3be6386b5d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3be6386b5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3be6386b5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3c41e69ae15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3c41e69ae15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be6386b5d1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3be6386b5d1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be6386b5d1_5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3be6386b5d1_5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c6d7c9715f_2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c6d7c9715f_2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3be6386b5d1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3be6386b5d1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3c41e69ae15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3c41e69ae15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3be6386b5d1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3be6386b5d1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3be6386b5d1_3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3be6386b5d1_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3c6d7c9715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3c6d7c9715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3c41e69ae1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3c41e69ae1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g3bdc80707a1_3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6" name="Google Shape;1276;g3bdc80707a1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c41e69ae15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0" name="Google Shape;1290;g3c41e69ae15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3bc24b7fe34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3bc24b7fe34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bc24b7fe34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3bc24b7fe34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684a055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684a055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bc24b7fe3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bc24b7fe3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c207a2f56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3c207a2f56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3c207a2f56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3c207a2f56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3c41e69ae1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5" name="Google Shape;1405;g3c41e69ae1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be833cb6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3be833cb6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c6d7c9715f_4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3c6d7c9715f_4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g3c41e69ae15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3" name="Google Shape;1493;g3c41e69ae15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3c41e69ae15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3c41e69ae15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3c41e69ae15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3c41e69ae15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g3be833cb6e2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0" name="Google Shape;1530;g3be833cb6e2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e6386b5d1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e6386b5d1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be833cb6e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2" name="Google Shape;1552;g3be833cb6e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be833cb6e2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3" name="Google Shape;1573;g3be833cb6e2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g3be833cb6e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5" name="Google Shape;1595;g3be833cb6e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bbfe6b46f7_8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3bbfe6b46f7_8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3bc4b4301c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3bc4b4301c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g3bbfe6b46f7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1" name="Google Shape;1641;g3bbfe6b46f7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9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g3bdc80707a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Google Shape;1651;g3bdc80707a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3c41e69ae15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1" name="Google Shape;1661;g3c41e69ae15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3bc4b4301c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3bc4b4301c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3bc4b4301c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3bc4b4301c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bc051122d3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bc051122d3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3c41e69ae15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3c41e69ae15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3bc4b4301cc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3bc4b4301cc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3bc24b7fe3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3bc24b7fe3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g3bc4b4301c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2" name="Google Shape;1722;g3bc4b4301c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g3bc4b4301c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7" name="Google Shape;1737;g3bc4b4301c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g3c41e69ae15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7" name="Google Shape;1747;g3c41e69ae15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5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3bdc80707a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7" name="Google Shape;1757;g3bdc80707a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3bdc80707a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8" name="Google Shape;1768;g3bdc80707a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3bdc80707a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9" name="Google Shape;1779;g3bdc80707a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g3bdc80707a1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0" name="Google Shape;1790;g3bdc80707a1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3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2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27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3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32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3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33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35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31.png"/><Relationship Id="rId4" Type="http://schemas.openxmlformats.org/officeDocument/2006/relationships/image" Target="../media/image138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42.png"/><Relationship Id="rId4" Type="http://schemas.openxmlformats.org/officeDocument/2006/relationships/image" Target="../media/image140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10" Type="http://schemas.openxmlformats.org/officeDocument/2006/relationships/image" Target="../media/image12.png"/><Relationship Id="rId9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7.png"/><Relationship Id="rId8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2.jp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Relationship Id="rId4" Type="http://schemas.openxmlformats.org/officeDocument/2006/relationships/image" Target="../media/image33.png"/><Relationship Id="rId5" Type="http://schemas.openxmlformats.org/officeDocument/2006/relationships/image" Target="../media/image45.png"/><Relationship Id="rId6" Type="http://schemas.openxmlformats.org/officeDocument/2006/relationships/image" Target="../media/image74.png"/><Relationship Id="rId7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3.png"/><Relationship Id="rId4" Type="http://schemas.openxmlformats.org/officeDocument/2006/relationships/image" Target="../media/image53.png"/><Relationship Id="rId5" Type="http://schemas.openxmlformats.org/officeDocument/2006/relationships/image" Target="../media/image46.png"/><Relationship Id="rId6" Type="http://schemas.openxmlformats.org/officeDocument/2006/relationships/image" Target="../media/image74.png"/><Relationship Id="rId7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Relationship Id="rId5" Type="http://schemas.openxmlformats.org/officeDocument/2006/relationships/image" Target="../media/image75.png"/><Relationship Id="rId6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Relationship Id="rId4" Type="http://schemas.openxmlformats.org/officeDocument/2006/relationships/image" Target="../media/image37.png"/><Relationship Id="rId5" Type="http://schemas.openxmlformats.org/officeDocument/2006/relationships/image" Target="../media/image72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65.png"/><Relationship Id="rId8" Type="http://schemas.openxmlformats.org/officeDocument/2006/relationships/image" Target="../media/image9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Relationship Id="rId4" Type="http://schemas.openxmlformats.org/officeDocument/2006/relationships/image" Target="../media/image112.png"/><Relationship Id="rId11" Type="http://schemas.openxmlformats.org/officeDocument/2006/relationships/image" Target="../media/image87.png"/><Relationship Id="rId10" Type="http://schemas.openxmlformats.org/officeDocument/2006/relationships/image" Target="../media/image82.png"/><Relationship Id="rId12" Type="http://schemas.openxmlformats.org/officeDocument/2006/relationships/image" Target="../media/image92.png"/><Relationship Id="rId9" Type="http://schemas.openxmlformats.org/officeDocument/2006/relationships/image" Target="../media/image78.png"/><Relationship Id="rId5" Type="http://schemas.openxmlformats.org/officeDocument/2006/relationships/image" Target="../media/image81.png"/><Relationship Id="rId6" Type="http://schemas.openxmlformats.org/officeDocument/2006/relationships/image" Target="../media/image84.png"/><Relationship Id="rId7" Type="http://schemas.openxmlformats.org/officeDocument/2006/relationships/image" Target="../media/image80.png"/><Relationship Id="rId8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6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6.png"/><Relationship Id="rId4" Type="http://schemas.openxmlformats.org/officeDocument/2006/relationships/image" Target="../media/image93.png"/><Relationship Id="rId5" Type="http://schemas.openxmlformats.org/officeDocument/2006/relationships/image" Target="../media/image95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00.png"/><Relationship Id="rId4" Type="http://schemas.openxmlformats.org/officeDocument/2006/relationships/image" Target="../media/image10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3.png"/><Relationship Id="rId4" Type="http://schemas.openxmlformats.org/officeDocument/2006/relationships/image" Target="../media/image10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9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1.png"/><Relationship Id="rId4" Type="http://schemas.openxmlformats.org/officeDocument/2006/relationships/image" Target="../media/image141.png"/><Relationship Id="rId5" Type="http://schemas.openxmlformats.org/officeDocument/2006/relationships/image" Target="../media/image146.png"/><Relationship Id="rId6" Type="http://schemas.openxmlformats.org/officeDocument/2006/relationships/image" Target="../media/image102.png"/><Relationship Id="rId7" Type="http://schemas.openxmlformats.org/officeDocument/2006/relationships/image" Target="../media/image108.png"/><Relationship Id="rId8" Type="http://schemas.openxmlformats.org/officeDocument/2006/relationships/image" Target="../media/image10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1.png"/><Relationship Id="rId4" Type="http://schemas.openxmlformats.org/officeDocument/2006/relationships/image" Target="../media/image109.png"/><Relationship Id="rId5" Type="http://schemas.openxmlformats.org/officeDocument/2006/relationships/image" Target="../media/image113.png"/><Relationship Id="rId6" Type="http://schemas.openxmlformats.org/officeDocument/2006/relationships/image" Target="../media/image119.png"/><Relationship Id="rId7" Type="http://schemas.openxmlformats.org/officeDocument/2006/relationships/image" Target="../media/image115.png"/><Relationship Id="rId8" Type="http://schemas.openxmlformats.org/officeDocument/2006/relationships/image" Target="../media/image11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1.png"/><Relationship Id="rId4" Type="http://schemas.openxmlformats.org/officeDocument/2006/relationships/image" Target="../media/image1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4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10.png"/><Relationship Id="rId4" Type="http://schemas.openxmlformats.org/officeDocument/2006/relationships/image" Target="../media/image116.png"/><Relationship Id="rId5" Type="http://schemas.openxmlformats.org/officeDocument/2006/relationships/image" Target="../media/image122.png"/><Relationship Id="rId6" Type="http://schemas.openxmlformats.org/officeDocument/2006/relationships/image" Target="../media/image12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3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3942725"/>
            <a:ext cx="9144000" cy="1200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12975" y="1008450"/>
            <a:ext cx="3785400" cy="156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교통법규 위반 차량</a:t>
            </a:r>
            <a:endParaRPr sz="3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AI 신고 시스템</a:t>
            </a:r>
            <a:endParaRPr sz="3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594825" y="4169375"/>
            <a:ext cx="2669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team</a:t>
            </a:r>
            <a:r>
              <a:rPr lang="ko" sz="13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.</a:t>
            </a:r>
            <a:endParaRPr sz="13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박민우, </a:t>
            </a: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류건우</a:t>
            </a: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, 이유진, </a:t>
            </a: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신민서</a:t>
            </a: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, 권민지</a:t>
            </a:r>
            <a:endParaRPr sz="12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32621" y="1029645"/>
            <a:ext cx="322500" cy="957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432629" y="2439000"/>
            <a:ext cx="21729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Road Guardian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614225" y="4169525"/>
            <a:ext cx="2669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Date</a:t>
            </a:r>
            <a:r>
              <a:rPr lang="ko" sz="13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.</a:t>
            </a:r>
            <a:endParaRPr sz="13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2026.02.13.</a:t>
            </a:r>
            <a:endParaRPr sz="12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3175675" y="2022675"/>
            <a:ext cx="1022700" cy="265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CNN, RAG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775" y="687896"/>
            <a:ext cx="4640825" cy="3092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2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 txBox="1"/>
          <p:nvPr/>
        </p:nvSpPr>
        <p:spPr>
          <a:xfrm>
            <a:off x="5911400" y="648925"/>
            <a:ext cx="263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도입 시 예상되는 기대효과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224" name="Google Shape;224;p2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26" name="Google Shape;226;p22"/>
          <p:cNvSpPr txBox="1"/>
          <p:nvPr/>
        </p:nvSpPr>
        <p:spPr>
          <a:xfrm>
            <a:off x="594900" y="678425"/>
            <a:ext cx="3072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기대효과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27" name="Google Shape;227;p22"/>
          <p:cNvSpPr/>
          <p:nvPr/>
        </p:nvSpPr>
        <p:spPr>
          <a:xfrm>
            <a:off x="771775" y="2274250"/>
            <a:ext cx="1737900" cy="1737900"/>
          </a:xfrm>
          <a:prstGeom prst="ellipse">
            <a:avLst/>
          </a:prstGeom>
          <a:gradFill>
            <a:gsLst>
              <a:gs pos="0">
                <a:srgbClr val="434343"/>
              </a:gs>
              <a:gs pos="24000">
                <a:srgbClr val="666666"/>
              </a:gs>
              <a:gs pos="56000">
                <a:srgbClr val="999999"/>
              </a:gs>
              <a:gs pos="100000">
                <a:srgbClr val="EFEFE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EXPECTATION</a:t>
            </a:r>
            <a:endParaRPr sz="8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2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EFFECT</a:t>
            </a:r>
            <a:endParaRPr sz="2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3870150" y="1374300"/>
            <a:ext cx="4678800" cy="10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200" lIns="280800" spcFirstLastPara="1" rIns="100200" wrap="square" tIns="1002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사용자 경험 개선</a:t>
            </a:r>
            <a:endParaRPr b="1" sz="12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참여 장벽 해소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복잡한 신고 절차를 간소화하여 신고를 포기했던 잠재적 사용자들의 참여 유도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신고 정확도 향상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RAG 기반 법률 매칭으로 일반인이 알기 어려운 위반 항목 식별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229" name="Google Shape;229;p22"/>
          <p:cNvSpPr/>
          <p:nvPr/>
        </p:nvSpPr>
        <p:spPr>
          <a:xfrm>
            <a:off x="3870150" y="2598701"/>
            <a:ext cx="4678800" cy="10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200" lIns="280800" spcFirstLastPara="1" rIns="100200" wrap="square" tIns="1002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행정 효율성 증대</a:t>
            </a:r>
            <a:endParaRPr b="1" sz="12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행정 소요 시간 단축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표준화된 신고 내용 초안으로 해당 담당 처리 인원의 해석/처리 시간 감소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오신고율 감소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AI의 1차 필터링 및 가이드를 통해 무분별한 신고 및 반려 건수 최소화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230" name="Google Shape;230;p22"/>
          <p:cNvSpPr/>
          <p:nvPr/>
        </p:nvSpPr>
        <p:spPr>
          <a:xfrm>
            <a:off x="3870150" y="3820227"/>
            <a:ext cx="4678800" cy="108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200" lIns="280800" spcFirstLastPara="1" rIns="100200" wrap="square" tIns="1002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사회적 가치 창출</a:t>
            </a:r>
            <a:endParaRPr b="1" sz="12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교통 준법 문화 장착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쉽고 빠른 시민 참여 시스템으로 잠재적 위반자들에 대한 심리적 억제력 확보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도로 안전망 강화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    경찰 인력이 닿지 않는 사각지대의 교통 법규 위반을 효과적으로 예방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cxnSp>
        <p:nvCxnSpPr>
          <p:cNvPr id="231" name="Google Shape;231;p22"/>
          <p:cNvCxnSpPr>
            <a:stCxn id="227" idx="7"/>
            <a:endCxn id="228" idx="1"/>
          </p:cNvCxnSpPr>
          <p:nvPr/>
        </p:nvCxnSpPr>
        <p:spPr>
          <a:xfrm flipH="1" rot="10800000">
            <a:off x="2255165" y="1918860"/>
            <a:ext cx="1614900" cy="6099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2"/>
          <p:cNvCxnSpPr>
            <a:stCxn id="227" idx="6"/>
            <a:endCxn id="229" idx="1"/>
          </p:cNvCxnSpPr>
          <p:nvPr/>
        </p:nvCxnSpPr>
        <p:spPr>
          <a:xfrm>
            <a:off x="2509675" y="3143200"/>
            <a:ext cx="13605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2"/>
          <p:cNvCxnSpPr>
            <a:stCxn id="227" idx="5"/>
            <a:endCxn id="230" idx="1"/>
          </p:cNvCxnSpPr>
          <p:nvPr/>
        </p:nvCxnSpPr>
        <p:spPr>
          <a:xfrm>
            <a:off x="2255165" y="3757640"/>
            <a:ext cx="1614900" cy="6072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2"/>
          <p:cNvCxnSpPr/>
          <p:nvPr/>
        </p:nvCxnSpPr>
        <p:spPr>
          <a:xfrm rot="10800000">
            <a:off x="3885300" y="1374300"/>
            <a:ext cx="0" cy="540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2"/>
          <p:cNvCxnSpPr/>
          <p:nvPr/>
        </p:nvCxnSpPr>
        <p:spPr>
          <a:xfrm rot="10800000">
            <a:off x="3885300" y="2597263"/>
            <a:ext cx="0" cy="540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2"/>
          <p:cNvCxnSpPr/>
          <p:nvPr/>
        </p:nvCxnSpPr>
        <p:spPr>
          <a:xfrm rot="10800000">
            <a:off x="3885300" y="3823100"/>
            <a:ext cx="0" cy="5409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1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4" name="Google Shape;1804;p11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5" name="Google Shape;1805;p112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상세 내역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06" name="Google Shape;1806;p11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07" name="Google Shape;1807;p112"/>
          <p:cNvGraphicFramePr/>
          <p:nvPr/>
        </p:nvGraphicFramePr>
        <p:xfrm>
          <a:off x="594913" y="1691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SC_05_1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초안 자동 생성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상세 페이지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위반 영상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LLM이 법률 근거 답변 생성 및 화면 출력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SC_05_2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법률 상담 질문 (챗봇)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챗봇 모달 오픈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“중앙선 처벌 벌금 얼마”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LLM이 법률 근거 답변 생성 및 화면 출력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08" name="Google Shape;1808;p11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09" name="Google Shape;1809;p112"/>
          <p:cNvSpPr txBox="1"/>
          <p:nvPr/>
        </p:nvSpPr>
        <p:spPr>
          <a:xfrm>
            <a:off x="594900" y="127257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SC_05 : AI</a:t>
            </a: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챗봇 및 문서작성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graphicFrame>
        <p:nvGraphicFramePr>
          <p:cNvPr id="1810" name="Google Shape;1810;p112"/>
          <p:cNvGraphicFramePr/>
          <p:nvPr/>
        </p:nvGraphicFramePr>
        <p:xfrm>
          <a:off x="594925" y="383716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SC_06_1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최종 제출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초안 작성됨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전화번호 입력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S3 버킷 raspberrypi_video/ 경로에 파일 생성 확인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11" name="Google Shape;1811;p112"/>
          <p:cNvSpPr txBox="1"/>
          <p:nvPr/>
        </p:nvSpPr>
        <p:spPr>
          <a:xfrm>
            <a:off x="594925" y="338908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SC_06 : 신고</a:t>
            </a: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서 최종 제출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11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7" name="Google Shape;1817;p11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18" name="Google Shape;1818;p113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소감 및 제언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19" name="Google Shape;1819;p113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11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5" name="Google Shape;1825;p11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6" name="Google Shape;1826;p114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소감 및 제언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27" name="Google Shape;1827;p11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1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29" name="Google Shape;1829;p114"/>
          <p:cNvSpPr/>
          <p:nvPr/>
        </p:nvSpPr>
        <p:spPr>
          <a:xfrm>
            <a:off x="599850" y="2064776"/>
            <a:ext cx="1838700" cy="289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34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Asta Sans ExtraBold"/>
                <a:ea typeface="Asta Sans ExtraBold"/>
                <a:cs typeface="Asta Sans ExtraBold"/>
                <a:sym typeface="Asta Sans ExtraBold"/>
              </a:rPr>
              <a:t>박민우 (PM)</a:t>
            </a:r>
            <a:endParaRPr sz="13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 </a:t>
            </a: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300GB의 고용량 데이터셋, Docker 환경을 기반으로 LSTM, YOLO, Detectron2 등 고부하 학습을 통해 인프라 대응 능력을 키울 수 있었으며 FastAPI, SpringBoot, React로 이어지는 기술 스택간의 연계를 주도해 풀스택 기반의 기초를 다질 수 있었던 소중한 프로젝트 였습니다.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830" name="Google Shape;1830;p114"/>
          <p:cNvSpPr/>
          <p:nvPr/>
        </p:nvSpPr>
        <p:spPr>
          <a:xfrm>
            <a:off x="2635050" y="2064776"/>
            <a:ext cx="1838700" cy="289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34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Asta Sans ExtraBold"/>
                <a:ea typeface="Asta Sans ExtraBold"/>
                <a:cs typeface="Asta Sans ExtraBold"/>
                <a:sym typeface="Asta Sans ExtraBold"/>
              </a:rPr>
              <a:t>류건우 (PL)</a:t>
            </a:r>
            <a:endParaRPr sz="13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 FastAPI, Spring boot 간의 연결을 하는 과정이 처음이라 어색했지만, 구조를</a:t>
            </a: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공부하면서 좋은 경험이 되었습니다. 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또한 사용하지 않아본 딥러닝 모델을 내가 필요하다고 생각하는 곳에 적용시켜 프로젝트를 만드는 과정이 재미있었습니다.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31" name="Google Shape;1831;p114"/>
          <p:cNvSpPr/>
          <p:nvPr/>
        </p:nvSpPr>
        <p:spPr>
          <a:xfrm>
            <a:off x="4670250" y="2064776"/>
            <a:ext cx="1838700" cy="289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34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Asta Sans ExtraBold"/>
                <a:ea typeface="Asta Sans ExtraBold"/>
                <a:cs typeface="Asta Sans ExtraBold"/>
                <a:sym typeface="Asta Sans ExtraBold"/>
              </a:rPr>
              <a:t>이유진</a:t>
            </a:r>
            <a:endParaRPr sz="13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 사용자의 관점에서 UI구조를 설계하고 답변의 질을 높이기 위해 모델을 교체하면 최적의 결과값을 찾아가는 과정이 흥미로웠습니다. 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프로젝트 과정이 쉽지만은 않았지만, 서버와 데이터가 유기적으로 연결되어 돌아가는 것을 보며 큰 성취감을 느꼈습니다.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832" name="Google Shape;1832;p114"/>
          <p:cNvSpPr/>
          <p:nvPr/>
        </p:nvSpPr>
        <p:spPr>
          <a:xfrm>
            <a:off x="6705450" y="2064776"/>
            <a:ext cx="1838700" cy="289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342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Asta Sans ExtraBold"/>
                <a:ea typeface="Asta Sans ExtraBold"/>
                <a:cs typeface="Asta Sans ExtraBold"/>
                <a:sym typeface="Asta Sans ExtraBold"/>
              </a:rPr>
              <a:t>권민지</a:t>
            </a:r>
            <a:endParaRPr sz="13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ko" sz="1000">
                <a:latin typeface="Asta Sans Medium"/>
                <a:ea typeface="Asta Sans Medium"/>
                <a:cs typeface="Asta Sans Medium"/>
                <a:sym typeface="Asta Sans Medium"/>
              </a:rPr>
              <a:t>  라즈베리파이 – AWS – FastAPI – TensorFlow – React – RAG까지 이어지는 전체 AI 서비스 흐름을 직접 설계하고 구현하며, 단순 모델 개발을 넘어 실제 신고 자동화 시스템을 완성했다는 점에서 큰 성장을 느꼈습니다. 특히 영상 분석과 번호판 인식, 위반 분류, 신고서 자동 작성까지 하나의 파이프라인으로 연결해본 경험이 매우 의미 있었습니다.</a:t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833" name="Google Shape;1833;p114"/>
          <p:cNvSpPr/>
          <p:nvPr/>
        </p:nvSpPr>
        <p:spPr>
          <a:xfrm>
            <a:off x="1103550" y="1448040"/>
            <a:ext cx="831300" cy="831300"/>
          </a:xfrm>
          <a:prstGeom prst="ellipse">
            <a:avLst/>
          </a:prstGeom>
          <a:solidFill>
            <a:srgbClr val="1279D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14"/>
          <p:cNvSpPr/>
          <p:nvPr/>
        </p:nvSpPr>
        <p:spPr>
          <a:xfrm>
            <a:off x="3138750" y="1448040"/>
            <a:ext cx="831300" cy="831300"/>
          </a:xfrm>
          <a:prstGeom prst="ellipse">
            <a:avLst/>
          </a:prstGeom>
          <a:solidFill>
            <a:srgbClr val="1279D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p114"/>
          <p:cNvSpPr/>
          <p:nvPr/>
        </p:nvSpPr>
        <p:spPr>
          <a:xfrm>
            <a:off x="5173950" y="1448040"/>
            <a:ext cx="831300" cy="831300"/>
          </a:xfrm>
          <a:prstGeom prst="ellipse">
            <a:avLst/>
          </a:prstGeom>
          <a:solidFill>
            <a:srgbClr val="1279D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14"/>
          <p:cNvSpPr/>
          <p:nvPr/>
        </p:nvSpPr>
        <p:spPr>
          <a:xfrm>
            <a:off x="7209150" y="1448040"/>
            <a:ext cx="831300" cy="831300"/>
          </a:xfrm>
          <a:prstGeom prst="ellipse">
            <a:avLst/>
          </a:prstGeom>
          <a:solidFill>
            <a:srgbClr val="1279D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7" name="Google Shape;18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325" y="1669815"/>
            <a:ext cx="387750" cy="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525" y="1669815"/>
            <a:ext cx="387750" cy="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25" y="1669815"/>
            <a:ext cx="387750" cy="38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25" y="1669815"/>
            <a:ext cx="387750" cy="3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1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1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47" name="Google Shape;1847;p115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별첨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48" name="Google Shape;1848;p115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115"/>
          <p:cNvSpPr/>
          <p:nvPr/>
        </p:nvSpPr>
        <p:spPr>
          <a:xfrm>
            <a:off x="4808025" y="1719125"/>
            <a:ext cx="29889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데이터 출처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화면 설계서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p11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5" name="Google Shape;1855;p11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6" name="Google Shape;1856;p116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별첨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데이터 출처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57" name="Google Shape;1857;p11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 학습 데이터 출처, 정보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858" name="Google Shape;1858;p11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59" name="Google Shape;1859;p116"/>
          <p:cNvGraphicFramePr/>
          <p:nvPr/>
        </p:nvGraphicFramePr>
        <p:xfrm>
          <a:off x="594975" y="13371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1201350"/>
                <a:gridCol w="2374875"/>
                <a:gridCol w="1184025"/>
                <a:gridCol w="2186950"/>
                <a:gridCol w="10070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구분</a:t>
                      </a:r>
                      <a:endParaRPr b="1" sz="12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설명</a:t>
                      </a:r>
                      <a:endParaRPr b="1" sz="12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형식</a:t>
                      </a:r>
                      <a:endParaRPr b="1" sz="12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출처</a:t>
                      </a:r>
                      <a:endParaRPr b="1" sz="12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2차가공</a:t>
                      </a:r>
                      <a:endParaRPr b="1" sz="12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Dataset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차량 번호판 인식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.h5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Roboflow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Dataset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교통 위반 종류 학습 자료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.h5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AI-HUB(KR)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Dataset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차량 객체 및 도로 시설물 학습 자료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.h5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AI-HUB(KR)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도로교통법 (운전자)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.csv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국가법령정보센터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운전면허 필기 교본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.pdf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nexusbook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X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교통 안전수칙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.pdf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한국도로교통공단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60" name="Google Shape;1860;p11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1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66" name="Google Shape;1866;p11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7" name="Google Shape;1867;p117"/>
          <p:cNvSpPr txBox="1"/>
          <p:nvPr/>
        </p:nvSpPr>
        <p:spPr>
          <a:xfrm>
            <a:off x="6058675" y="648925"/>
            <a:ext cx="2490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사용자의 활동 현황을 상단 요약 카드로 시각화하여 제공하고,중앙의 빠른 메뉴를 통해 핵심 기능에 즉시 접근할 수 있는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868" name="Google Shape;1868;p117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홈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홈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사용자 중심 교통 위반 통합 관리 대시보드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69" name="Google Shape;1869;p11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0" name="Google Shape;1870;p117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사이드바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사이드바 메뉴 선택 시 해당 페이지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빠른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메뉴 선택 시 해당 페이지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1" name="Google Shape;1871;p117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1872" name="Google Shape;1872;p117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내 신고 상태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상단 대시보드 카드를 통해 현재 본인의 신고 진행 상황 요약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사이드바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사이드바 메뉴 선택 시 현재 페이지의 활성화 상태(Blue 배경색)  확인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73" name="Google Shape;1873;p117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74" name="Google Shape;1874;p11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75" name="Google Shape;1875;p117"/>
          <p:cNvSpPr txBox="1"/>
          <p:nvPr/>
        </p:nvSpPr>
        <p:spPr>
          <a:xfrm>
            <a:off x="594900" y="678425"/>
            <a:ext cx="40890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메인 대시보드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endParaRPr sz="22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876" name="Google Shape;187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799" y="2308624"/>
            <a:ext cx="4446251" cy="23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77" name="Google Shape;1877;p117"/>
          <p:cNvSpPr/>
          <p:nvPr/>
        </p:nvSpPr>
        <p:spPr>
          <a:xfrm flipH="1">
            <a:off x="1754925" y="2778689"/>
            <a:ext cx="3546000" cy="464400"/>
          </a:xfrm>
          <a:prstGeom prst="rect">
            <a:avLst/>
          </a:prstGeom>
          <a:noFill/>
          <a:ln cap="flat" cmpd="sng" w="192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16"/>
          </a:p>
        </p:txBody>
      </p:sp>
      <p:sp>
        <p:nvSpPr>
          <p:cNvPr id="1878" name="Google Shape;1878;p117"/>
          <p:cNvSpPr/>
          <p:nvPr/>
        </p:nvSpPr>
        <p:spPr>
          <a:xfrm flipH="1">
            <a:off x="1754925" y="3289964"/>
            <a:ext cx="3546000" cy="1467300"/>
          </a:xfrm>
          <a:prstGeom prst="rect">
            <a:avLst/>
          </a:prstGeom>
          <a:noFill/>
          <a:ln cap="flat" cmpd="sng" w="192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16"/>
          </a:p>
        </p:txBody>
      </p:sp>
      <p:sp>
        <p:nvSpPr>
          <p:cNvPr id="1879" name="Google Shape;1879;p117"/>
          <p:cNvSpPr/>
          <p:nvPr/>
        </p:nvSpPr>
        <p:spPr>
          <a:xfrm flipH="1">
            <a:off x="771928" y="2240825"/>
            <a:ext cx="906000" cy="1540200"/>
          </a:xfrm>
          <a:prstGeom prst="rect">
            <a:avLst/>
          </a:prstGeom>
          <a:noFill/>
          <a:ln cap="flat" cmpd="sng" w="192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16"/>
          </a:p>
        </p:txBody>
      </p:sp>
      <p:sp>
        <p:nvSpPr>
          <p:cNvPr id="1880" name="Google Shape;1880;p117"/>
          <p:cNvSpPr/>
          <p:nvPr/>
        </p:nvSpPr>
        <p:spPr>
          <a:xfrm>
            <a:off x="1793600" y="2667525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1881" name="Google Shape;1881;p117"/>
          <p:cNvSpPr/>
          <p:nvPr/>
        </p:nvSpPr>
        <p:spPr>
          <a:xfrm>
            <a:off x="1545825" y="3670075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1882" name="Google Shape;1882;p117"/>
          <p:cNvSpPr/>
          <p:nvPr/>
        </p:nvSpPr>
        <p:spPr>
          <a:xfrm>
            <a:off x="594900" y="2243725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sp>
        <p:nvSpPr>
          <p:cNvPr id="1883" name="Google Shape;1883;p117"/>
          <p:cNvSpPr/>
          <p:nvPr/>
        </p:nvSpPr>
        <p:spPr>
          <a:xfrm>
            <a:off x="594900" y="2499425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7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p11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9" name="Google Shape;1889;p11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0" name="Google Shape;1890;p118"/>
          <p:cNvSpPr txBox="1"/>
          <p:nvPr/>
        </p:nvSpPr>
        <p:spPr>
          <a:xfrm>
            <a:off x="6048875" y="648925"/>
            <a:ext cx="2500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영상을 업로드하여 AI 분석이 수행된 위반 사례들을 통합 관리하는 공간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891" name="Google Shape;1891;p118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신고관리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 &gt; </a:t>
                      </a: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영상 업로드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신고 영상 업로드 및 조회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2" name="Google Shape;1892;p11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93" name="Google Shape;1893;p118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업로드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'영상 자동 분석' 박스 클릭을 통한 로컬 영상 파일 업로드 및 AI 엔진 가동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사건 목록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분석이 완료된 신고 리스트 클릭 시 상세 내용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4" name="Google Shape;1894;p118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1895" name="Google Shape;1895;p118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업로드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파일이 분석 가능한 영상 확장자 (MP4 등)인지 체크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사건 목록, 데이터 연동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완료 후 자바 서버 DB에 정상 등록되어 목록에 즉시 업데이트 되는지 검증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896" name="Google Shape;1896;p118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897" name="Google Shape;1897;p11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98" name="Google Shape;1898;p118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 관리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899" name="Google Shape;189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550" y="2285400"/>
            <a:ext cx="4663134" cy="2400685"/>
          </a:xfrm>
          <a:prstGeom prst="rect">
            <a:avLst/>
          </a:prstGeom>
          <a:noFill/>
          <a:ln>
            <a:noFill/>
          </a:ln>
        </p:spPr>
      </p:pic>
      <p:sp>
        <p:nvSpPr>
          <p:cNvPr id="1900" name="Google Shape;1900;p118"/>
          <p:cNvSpPr/>
          <p:nvPr/>
        </p:nvSpPr>
        <p:spPr>
          <a:xfrm flipH="1">
            <a:off x="1464775" y="2605754"/>
            <a:ext cx="3796800" cy="737400"/>
          </a:xfrm>
          <a:prstGeom prst="rect">
            <a:avLst/>
          </a:prstGeom>
          <a:noFill/>
          <a:ln cap="flat" cmpd="sng" w="186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475" lIns="89475" spcFirstLastPara="1" rIns="89475" wrap="square" tIns="89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9"/>
          </a:p>
        </p:txBody>
      </p:sp>
      <p:sp>
        <p:nvSpPr>
          <p:cNvPr id="1901" name="Google Shape;1901;p118"/>
          <p:cNvSpPr/>
          <p:nvPr/>
        </p:nvSpPr>
        <p:spPr>
          <a:xfrm>
            <a:off x="1247150" y="2457400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sp>
        <p:nvSpPr>
          <p:cNvPr id="1902" name="Google Shape;1902;p118"/>
          <p:cNvSpPr/>
          <p:nvPr/>
        </p:nvSpPr>
        <p:spPr>
          <a:xfrm flipH="1">
            <a:off x="1464775" y="3568689"/>
            <a:ext cx="3796800" cy="1086300"/>
          </a:xfrm>
          <a:prstGeom prst="rect">
            <a:avLst/>
          </a:prstGeom>
          <a:noFill/>
          <a:ln cap="flat" cmpd="sng" w="186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475" lIns="89475" spcFirstLastPara="1" rIns="89475" wrap="square" tIns="894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9"/>
          </a:p>
        </p:txBody>
      </p:sp>
      <p:sp>
        <p:nvSpPr>
          <p:cNvPr id="1903" name="Google Shape;1903;p118"/>
          <p:cNvSpPr/>
          <p:nvPr/>
        </p:nvSpPr>
        <p:spPr>
          <a:xfrm>
            <a:off x="1247150" y="3743388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sp>
        <p:nvSpPr>
          <p:cNvPr id="1904" name="Google Shape;1904;p118"/>
          <p:cNvSpPr/>
          <p:nvPr/>
        </p:nvSpPr>
        <p:spPr>
          <a:xfrm>
            <a:off x="1247150" y="3480550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1905" name="Google Shape;1905;p118"/>
          <p:cNvSpPr/>
          <p:nvPr/>
        </p:nvSpPr>
        <p:spPr>
          <a:xfrm>
            <a:off x="1247150" y="2704013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338" y="2045200"/>
            <a:ext cx="3839449" cy="302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11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2" name="Google Shape;1912;p11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3" name="Google Shape;1913;p119"/>
          <p:cNvSpPr txBox="1"/>
          <p:nvPr/>
        </p:nvSpPr>
        <p:spPr>
          <a:xfrm>
            <a:off x="6117600" y="648925"/>
            <a:ext cx="2431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영상 업로드 페이지에서 분석된 리스트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에 대한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 상세 보기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914" name="Google Shape;1914;p119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신고 상세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영상 업로드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영상 분석 상세 결과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15" name="Google Shape;1915;p11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16" name="Google Shape;1916;p119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리스트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영상 분석 리스트 중 특정 항목 클릭시 오른쪽 영역에 분석 결과 상세 영역 출력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작성하기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하단 파란색 버튼 클릭 시 데이터가 '내 신고 보관함'으로 이동하며 제출 단계 진입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17" name="Google Shape;1917;p119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1918" name="Google Shape;1918;p119"/>
          <p:cNvGraphicFramePr/>
          <p:nvPr/>
        </p:nvGraphicFramePr>
        <p:xfrm>
          <a:off x="5406400" y="38375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데이터 매핑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리스트에서 선택한 항목의 ID와 우측 상세 영역에 표시되는 데이터가 일치하는지 검증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결과 항목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내용, 위반 장소 등 분석 내용 수정 불가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19" name="Google Shape;1919;p11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920" name="Google Shape;1920;p119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신고관리 상세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21" name="Google Shape;1921;p119"/>
          <p:cNvSpPr/>
          <p:nvPr/>
        </p:nvSpPr>
        <p:spPr>
          <a:xfrm flipH="1">
            <a:off x="1100375" y="3147425"/>
            <a:ext cx="1473000" cy="400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22" name="Google Shape;1922;p119"/>
          <p:cNvSpPr/>
          <p:nvPr/>
        </p:nvSpPr>
        <p:spPr>
          <a:xfrm>
            <a:off x="771763" y="3147425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</a:t>
            </a:r>
            <a:r>
              <a:rPr b="1" lang="ko" sz="700"/>
              <a:t>1</a:t>
            </a:r>
            <a:endParaRPr b="1" sz="700"/>
          </a:p>
        </p:txBody>
      </p:sp>
      <p:sp>
        <p:nvSpPr>
          <p:cNvPr id="1923" name="Google Shape;1923;p119"/>
          <p:cNvSpPr/>
          <p:nvPr/>
        </p:nvSpPr>
        <p:spPr>
          <a:xfrm flipH="1">
            <a:off x="2670868" y="2240825"/>
            <a:ext cx="2124600" cy="25083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24" name="Google Shape;1924;p119"/>
          <p:cNvSpPr/>
          <p:nvPr/>
        </p:nvSpPr>
        <p:spPr>
          <a:xfrm>
            <a:off x="4795463" y="2240825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sp>
        <p:nvSpPr>
          <p:cNvPr id="1925" name="Google Shape;1925;p119"/>
          <p:cNvSpPr/>
          <p:nvPr/>
        </p:nvSpPr>
        <p:spPr>
          <a:xfrm flipH="1">
            <a:off x="2670814" y="4807950"/>
            <a:ext cx="2173800" cy="26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26" name="Google Shape;1926;p119"/>
          <p:cNvSpPr/>
          <p:nvPr/>
        </p:nvSpPr>
        <p:spPr>
          <a:xfrm>
            <a:off x="2339063" y="4807950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1927" name="Google Shape;1927;p119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28" name="Google Shape;1928;p119"/>
          <p:cNvSpPr/>
          <p:nvPr/>
        </p:nvSpPr>
        <p:spPr>
          <a:xfrm>
            <a:off x="2339063" y="2920675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12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34" name="Google Shape;1934;p12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5" name="Google Shape;1935;p120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도로교통법에 특화된 전문 AI 챗봇과 대화할 수 있는 페이지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936" name="Google Shape;1936;p120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도로법 전문 상담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상담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기반 지능형 도로교통법 법률 상담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7" name="Google Shape;1937;p12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38" name="Google Shape;1938;p120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6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자유 질의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하단 입력창에 도로교통 관련 궁금한 점을 입력하여 AI와 대화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60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템플릿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'질문 예시' 칩(Chip)을 클릭하여 복잡한 타이핑 없이 주요 법규 정보 즉시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39" name="Google Shape;1939;p120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1940" name="Google Shape;1940;p120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API 응답 대기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전송 후 AI 모델로부터 답변을 받아오는 동안 로딩 상태(스피너 등)가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작동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답변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법규 기반 답변이 최신 도로교통법 기준을 반영하여 정확하게 출력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941" name="Google Shape;1941;p120"/>
          <p:cNvPicPr preferRelativeResize="0"/>
          <p:nvPr/>
        </p:nvPicPr>
        <p:blipFill rotWithShape="1">
          <a:blip r:embed="rId3">
            <a:alphaModFix/>
          </a:blip>
          <a:srcRect b="0" l="0" r="0" t="12709"/>
          <a:stretch/>
        </p:blipFill>
        <p:spPr>
          <a:xfrm>
            <a:off x="720102" y="2114050"/>
            <a:ext cx="4333875" cy="29082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2" name="Google Shape;1942;p120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43" name="Google Shape;1943;p12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</a:t>
            </a: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944" name="Google Shape;1944;p120"/>
          <p:cNvSpPr/>
          <p:nvPr/>
        </p:nvSpPr>
        <p:spPr>
          <a:xfrm flipH="1">
            <a:off x="2702400" y="4557925"/>
            <a:ext cx="1401300" cy="1428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45" name="Google Shape;1945;p120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AI 챗봇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46" name="Google Shape;1946;p120"/>
          <p:cNvSpPr/>
          <p:nvPr/>
        </p:nvSpPr>
        <p:spPr>
          <a:xfrm flipH="1">
            <a:off x="1827363" y="4720450"/>
            <a:ext cx="3022500" cy="26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47" name="Google Shape;1947;p120"/>
          <p:cNvSpPr/>
          <p:nvPr/>
        </p:nvSpPr>
        <p:spPr>
          <a:xfrm>
            <a:off x="1637713" y="4578388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sp>
        <p:nvSpPr>
          <p:cNvPr id="1948" name="Google Shape;1948;p120"/>
          <p:cNvSpPr/>
          <p:nvPr/>
        </p:nvSpPr>
        <p:spPr>
          <a:xfrm>
            <a:off x="1495538" y="2581638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sp>
        <p:nvSpPr>
          <p:cNvPr id="1949" name="Google Shape;1949;p120"/>
          <p:cNvSpPr/>
          <p:nvPr/>
        </p:nvSpPr>
        <p:spPr>
          <a:xfrm>
            <a:off x="2416438" y="4372888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1950" name="Google Shape;1950;p120"/>
          <p:cNvSpPr/>
          <p:nvPr/>
        </p:nvSpPr>
        <p:spPr>
          <a:xfrm>
            <a:off x="1441963" y="4129888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1951" name="Google Shape;1951;p120"/>
          <p:cNvSpPr/>
          <p:nvPr/>
        </p:nvSpPr>
        <p:spPr>
          <a:xfrm flipH="1">
            <a:off x="1773775" y="4129900"/>
            <a:ext cx="531000" cy="20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1952" name="Google Shape;1952;p120"/>
          <p:cNvSpPr/>
          <p:nvPr/>
        </p:nvSpPr>
        <p:spPr>
          <a:xfrm flipH="1">
            <a:off x="1827325" y="2578725"/>
            <a:ext cx="2085000" cy="1177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6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p12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58" name="Google Shape;1958;p12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9" name="Google Shape;1959;p121"/>
          <p:cNvSpPr txBox="1"/>
          <p:nvPr/>
        </p:nvSpPr>
        <p:spPr>
          <a:xfrm>
            <a:off x="6225625" y="648925"/>
            <a:ext cx="2323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 분석이 완료된 후 사용자가 최종 검토 및 제출한 신고 내역들이 모이는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960" name="Google Shape;1960;p121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신고 보관함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신고서 작성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최종 신고 데이터 통합 보관소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61" name="Google Shape;1961;p12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62" name="Google Shape;1962;p121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상태별 필터링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'전체 보기', '임시저장', '제출완료', '미작성' 칩(Chip)을 클릭하여 원하는 상태의 내역만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상세 페이지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항목을 클릭하여 해당 신고 건의 세부 분석 정보 및 제출 내용 재확인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63" name="Google Shape;1963;p121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1964" name="Google Shape;1964;p121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필터링 데이터 카운팅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상단 필터 버튼 내 숫자(예: 전체 보기 6, 제출완료 2 등)가 하단 리스트의 실제와 일치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내 신고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리스트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차량 번호(123호 4567 등) 및 위반 일시를 기반으로 개별 신고 건 식별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65" name="Google Shape;1965;p121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66" name="Google Shape;1966;p12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967" name="Google Shape;1967;p121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신고서 목록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968" name="Google Shape;196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75" y="2114050"/>
            <a:ext cx="4598451" cy="274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69" name="Google Shape;1969;p121"/>
          <p:cNvSpPr/>
          <p:nvPr/>
        </p:nvSpPr>
        <p:spPr>
          <a:xfrm flipH="1">
            <a:off x="2465765" y="2535892"/>
            <a:ext cx="1868700" cy="2373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70" name="Google Shape;1970;p121"/>
          <p:cNvSpPr/>
          <p:nvPr/>
        </p:nvSpPr>
        <p:spPr>
          <a:xfrm>
            <a:off x="2805869" y="2325107"/>
            <a:ext cx="320700" cy="198600"/>
          </a:xfrm>
          <a:prstGeom prst="rect">
            <a:avLst/>
          </a:prstGeom>
          <a:solidFill>
            <a:srgbClr val="DFE6F7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V1</a:t>
            </a:r>
            <a:endParaRPr b="1" sz="676"/>
          </a:p>
        </p:txBody>
      </p:sp>
      <p:sp>
        <p:nvSpPr>
          <p:cNvPr id="1971" name="Google Shape;1971;p121"/>
          <p:cNvSpPr/>
          <p:nvPr/>
        </p:nvSpPr>
        <p:spPr>
          <a:xfrm flipH="1">
            <a:off x="1609300" y="2773200"/>
            <a:ext cx="3531600" cy="20484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72" name="Google Shape;1972;p121"/>
          <p:cNvSpPr/>
          <p:nvPr/>
        </p:nvSpPr>
        <p:spPr>
          <a:xfrm>
            <a:off x="1312598" y="2631269"/>
            <a:ext cx="320700" cy="198600"/>
          </a:xfrm>
          <a:prstGeom prst="rect">
            <a:avLst/>
          </a:prstGeom>
          <a:solidFill>
            <a:srgbClr val="DFE6F7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V2</a:t>
            </a:r>
            <a:endParaRPr b="1" sz="676"/>
          </a:p>
        </p:txBody>
      </p:sp>
      <p:sp>
        <p:nvSpPr>
          <p:cNvPr id="1973" name="Google Shape;1973;p121"/>
          <p:cNvSpPr/>
          <p:nvPr/>
        </p:nvSpPr>
        <p:spPr>
          <a:xfrm>
            <a:off x="2485169" y="2325107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</a:t>
            </a:r>
            <a:r>
              <a:rPr b="1" lang="ko" sz="676"/>
              <a:t>1</a:t>
            </a:r>
            <a:endParaRPr b="1" sz="676"/>
          </a:p>
        </p:txBody>
      </p:sp>
      <p:sp>
        <p:nvSpPr>
          <p:cNvPr id="1974" name="Google Shape;1974;p121"/>
          <p:cNvSpPr/>
          <p:nvPr/>
        </p:nvSpPr>
        <p:spPr>
          <a:xfrm flipH="1">
            <a:off x="1683508" y="2853807"/>
            <a:ext cx="3404400" cy="4326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75" name="Google Shape;1975;p121"/>
          <p:cNvSpPr/>
          <p:nvPr/>
        </p:nvSpPr>
        <p:spPr>
          <a:xfrm>
            <a:off x="4767194" y="3169682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A2</a:t>
            </a:r>
            <a:endParaRPr b="1" sz="676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3"/>
          <p:cNvSpPr/>
          <p:nvPr/>
        </p:nvSpPr>
        <p:spPr>
          <a:xfrm>
            <a:off x="4827600" y="1455150"/>
            <a:ext cx="3446100" cy="3446100"/>
          </a:xfrm>
          <a:prstGeom prst="ellipse">
            <a:avLst/>
          </a:prstGeom>
          <a:solidFill>
            <a:srgbClr val="E3EB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3"/>
          <p:cNvSpPr/>
          <p:nvPr/>
        </p:nvSpPr>
        <p:spPr>
          <a:xfrm>
            <a:off x="5175300" y="2150550"/>
            <a:ext cx="2750700" cy="2750700"/>
          </a:xfrm>
          <a:prstGeom prst="ellipse">
            <a:avLst/>
          </a:prstGeom>
          <a:solidFill>
            <a:srgbClr val="B2CE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44" name="Google Shape;244;p2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3"/>
          <p:cNvSpPr txBox="1"/>
          <p:nvPr/>
        </p:nvSpPr>
        <p:spPr>
          <a:xfrm>
            <a:off x="5911400" y="648925"/>
            <a:ext cx="263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246" name="Google Shape;246;p2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48" name="Google Shape;248;p23"/>
          <p:cNvSpPr txBox="1"/>
          <p:nvPr/>
        </p:nvSpPr>
        <p:spPr>
          <a:xfrm>
            <a:off x="594900" y="678425"/>
            <a:ext cx="4232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향후 발전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49" name="Google Shape;249;p23"/>
          <p:cNvSpPr/>
          <p:nvPr/>
        </p:nvSpPr>
        <p:spPr>
          <a:xfrm>
            <a:off x="5562600" y="2925150"/>
            <a:ext cx="1976100" cy="1976100"/>
          </a:xfrm>
          <a:prstGeom prst="ellipse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하드웨어 </a:t>
            </a:r>
            <a:b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</a:b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한계를 넘는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무한한 확장성</a:t>
            </a:r>
            <a:endParaRPr sz="19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50" name="Google Shape;250;p23"/>
          <p:cNvSpPr txBox="1"/>
          <p:nvPr/>
        </p:nvSpPr>
        <p:spPr>
          <a:xfrm>
            <a:off x="6132750" y="2283904"/>
            <a:ext cx="835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하드웨어독립성</a:t>
            </a:r>
            <a:endParaRPr b="1" sz="1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132750" y="1631411"/>
            <a:ext cx="835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플랫폼화</a:t>
            </a:r>
            <a:endParaRPr b="1" sz="1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52" name="Google Shape;252;p23"/>
          <p:cNvSpPr txBox="1"/>
          <p:nvPr/>
        </p:nvSpPr>
        <p:spPr>
          <a:xfrm>
            <a:off x="771775" y="1967150"/>
            <a:ext cx="36234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하드웨어 독립성</a:t>
            </a:r>
            <a:endParaRPr b="1">
              <a:solidFill>
                <a:schemeClr val="dk1"/>
              </a:solidFill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6"/>
              <a:buFont typeface="Asta Sans Medium"/>
              <a:buChar char="●"/>
            </a:pPr>
            <a:r>
              <a:rPr lang="ko" sz="995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라즈베리파이뿐만 아니라 WI FI/RTSP를 지원하는 기존 블랙박스, 스마트폰, 차량용 디스플레이(IVI) 등과 소프트웨어적 연결을 최종 목표로 합니다.</a:t>
            </a:r>
            <a:endParaRPr sz="995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771775" y="3309025"/>
            <a:ext cx="36234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플랫폼화</a:t>
            </a:r>
            <a:endParaRPr b="1">
              <a:solidFill>
                <a:schemeClr val="dk1"/>
              </a:solidFill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6"/>
              <a:buFont typeface="Asta Sans Medium"/>
              <a:buChar char="●"/>
            </a:pPr>
            <a:r>
              <a:rPr lang="ko" sz="995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특정 단말기에 종속되지 않고 어디든 탑재 가능한 AI 소프트웨어 모듈 형태이므로 스마트시티 CCTV 등 B2B/B2G 영역으로 확장이 자유롭습니다.</a:t>
            </a:r>
            <a:endParaRPr sz="995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2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1" name="Google Shape;1981;p12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2" name="Google Shape;1982;p122"/>
          <p:cNvSpPr txBox="1"/>
          <p:nvPr/>
        </p:nvSpPr>
        <p:spPr>
          <a:xfrm>
            <a:off x="6225625" y="648925"/>
            <a:ext cx="2323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 분석이 완료된 후 사용자가 최종 검토 및 제출한 신고 내역들이 모이는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1983" name="Google Shape;1983;p122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신고 보관함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신고서 작성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최종 신고 데이터 통합 보관소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1984" name="Google Shape;1984;p12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5" name="Google Shape;1985;p122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86" name="Google Shape;1986;p12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109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987" name="Google Shape;1987;p122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신고서 목록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988" name="Google Shape;198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675" y="2114050"/>
            <a:ext cx="4598451" cy="2747585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122"/>
          <p:cNvSpPr/>
          <p:nvPr/>
        </p:nvSpPr>
        <p:spPr>
          <a:xfrm>
            <a:off x="2498669" y="2325107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A1</a:t>
            </a:r>
            <a:endParaRPr b="1" sz="676"/>
          </a:p>
        </p:txBody>
      </p:sp>
      <p:sp>
        <p:nvSpPr>
          <p:cNvPr id="1990" name="Google Shape;1990;p122"/>
          <p:cNvSpPr/>
          <p:nvPr/>
        </p:nvSpPr>
        <p:spPr>
          <a:xfrm>
            <a:off x="2979919" y="2325107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A2</a:t>
            </a:r>
            <a:endParaRPr b="1" sz="676"/>
          </a:p>
        </p:txBody>
      </p:sp>
      <p:sp>
        <p:nvSpPr>
          <p:cNvPr id="1991" name="Google Shape;1991;p122"/>
          <p:cNvSpPr/>
          <p:nvPr/>
        </p:nvSpPr>
        <p:spPr>
          <a:xfrm flipH="1">
            <a:off x="2498663" y="2556200"/>
            <a:ext cx="449700" cy="2199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92" name="Google Shape;1992;p122"/>
          <p:cNvSpPr/>
          <p:nvPr/>
        </p:nvSpPr>
        <p:spPr>
          <a:xfrm flipH="1">
            <a:off x="2979925" y="2556200"/>
            <a:ext cx="432300" cy="2199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93" name="Google Shape;1993;p122"/>
          <p:cNvSpPr/>
          <p:nvPr/>
        </p:nvSpPr>
        <p:spPr>
          <a:xfrm flipH="1">
            <a:off x="3440733" y="2556200"/>
            <a:ext cx="432300" cy="2199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94" name="Google Shape;1994;p122"/>
          <p:cNvSpPr/>
          <p:nvPr/>
        </p:nvSpPr>
        <p:spPr>
          <a:xfrm flipH="1">
            <a:off x="3898600" y="2556200"/>
            <a:ext cx="432300" cy="219900"/>
          </a:xfrm>
          <a:prstGeom prst="rect">
            <a:avLst/>
          </a:prstGeom>
          <a:noFill/>
          <a:ln cap="flat" cmpd="sng" w="197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4575" lIns="94575" spcFirstLastPara="1" rIns="94575" wrap="square" tIns="94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48"/>
          </a:p>
        </p:txBody>
      </p:sp>
      <p:sp>
        <p:nvSpPr>
          <p:cNvPr id="1995" name="Google Shape;1995;p122"/>
          <p:cNvSpPr/>
          <p:nvPr/>
        </p:nvSpPr>
        <p:spPr>
          <a:xfrm>
            <a:off x="3440719" y="2325107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A3</a:t>
            </a:r>
            <a:endParaRPr b="1" sz="676"/>
          </a:p>
        </p:txBody>
      </p:sp>
      <p:sp>
        <p:nvSpPr>
          <p:cNvPr id="1996" name="Google Shape;1996;p122"/>
          <p:cNvSpPr/>
          <p:nvPr/>
        </p:nvSpPr>
        <p:spPr>
          <a:xfrm>
            <a:off x="3901519" y="2325107"/>
            <a:ext cx="320700" cy="198600"/>
          </a:xfrm>
          <a:prstGeom prst="rect">
            <a:avLst/>
          </a:prstGeom>
          <a:solidFill>
            <a:srgbClr val="FCE5CD"/>
          </a:solidFill>
          <a:ln cap="flat" cmpd="sng" w="184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8325" lIns="88325" spcFirstLastPara="1" rIns="88325" wrap="square" tIns="883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676"/>
              <a:t>A4</a:t>
            </a:r>
            <a:endParaRPr b="1" sz="676"/>
          </a:p>
        </p:txBody>
      </p:sp>
      <p:graphicFrame>
        <p:nvGraphicFramePr>
          <p:cNvPr id="1997" name="Google Shape;1997;p122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전체보기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등록된 신고서 전체 목록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임시저장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임시저장된 신고서 목록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A3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제출완료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안전신문고에 제출 완료된 신고서 목록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8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A4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미작성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안전신문고에 제출하지 않은 신고서 목록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12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3" name="Google Shape;2003;p12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4" name="Google Shape;2004;p12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AI가 영상에서 추출한 위반 정보를 사용자가 직접 확인하고 보완하는 페이지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005" name="Google Shape;2005;p123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상세 정보 수정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신고서 작성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분석 결과 검토 및 신고서 최종 최적화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06" name="Google Shape;2006;p12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07" name="Google Shape;2007;p123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128575"/>
                <a:gridCol w="1560925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삭제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작성된 신고 내역을 삭제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뒤로가기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이전 화면(신고 보관함)으로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A3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AI가 영상에서 추출한 위반 정보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차량번호, 발생 일시, 위치, 상세 내용 등을 자유롭게 수정하여 보완, 실제 제출을 위한 필수 정보를 입력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A4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자동신고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버튼 클릭 시 실제 신고 절차 이행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08" name="Google Shape;2008;p123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2009" name="Google Shape;2009;p123"/>
          <p:cNvGraphicFramePr/>
          <p:nvPr/>
        </p:nvGraphicFramePr>
        <p:xfrm>
          <a:off x="5406400" y="38451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128575"/>
                <a:gridCol w="1560925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상세 정보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휴대전화 번호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형식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및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기타 필수항목 입력 확인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시각이 미래의 시간이거나 비정상적인 데이터가 아닌지 입력 폼 수준에서 제한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동의 체크 미선택 시 자동 신고 불가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10" name="Google Shape;2010;p12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11" name="Google Shape;2011;p123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신고서 수정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2012" name="Google Shape;201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50" y="2061525"/>
            <a:ext cx="3329399" cy="29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3" name="Google Shape;2013;p123"/>
          <p:cNvSpPr/>
          <p:nvPr/>
        </p:nvSpPr>
        <p:spPr>
          <a:xfrm flipH="1">
            <a:off x="1348449" y="2330549"/>
            <a:ext cx="3277200" cy="24324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14" name="Google Shape;2014;p123"/>
          <p:cNvSpPr/>
          <p:nvPr/>
        </p:nvSpPr>
        <p:spPr>
          <a:xfrm>
            <a:off x="3563013" y="2045207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</a:t>
            </a:r>
            <a:r>
              <a:rPr b="1" lang="ko" sz="700"/>
              <a:t>1</a:t>
            </a:r>
            <a:endParaRPr b="1" sz="700"/>
          </a:p>
        </p:txBody>
      </p:sp>
      <p:sp>
        <p:nvSpPr>
          <p:cNvPr id="2015" name="Google Shape;2015;p123"/>
          <p:cNvSpPr/>
          <p:nvPr/>
        </p:nvSpPr>
        <p:spPr>
          <a:xfrm flipH="1">
            <a:off x="3924859" y="2045200"/>
            <a:ext cx="277800" cy="20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16" name="Google Shape;2016;p123"/>
          <p:cNvSpPr/>
          <p:nvPr/>
        </p:nvSpPr>
        <p:spPr>
          <a:xfrm flipH="1">
            <a:off x="4225755" y="2045200"/>
            <a:ext cx="313800" cy="20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17" name="Google Shape;2017;p123"/>
          <p:cNvSpPr/>
          <p:nvPr/>
        </p:nvSpPr>
        <p:spPr>
          <a:xfrm>
            <a:off x="4571988" y="2045188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</a:t>
            </a:r>
            <a:r>
              <a:rPr b="1" lang="ko" sz="700"/>
              <a:t>2</a:t>
            </a:r>
            <a:endParaRPr b="1" sz="700"/>
          </a:p>
        </p:txBody>
      </p:sp>
      <p:sp>
        <p:nvSpPr>
          <p:cNvPr id="2018" name="Google Shape;2018;p123"/>
          <p:cNvSpPr/>
          <p:nvPr/>
        </p:nvSpPr>
        <p:spPr>
          <a:xfrm>
            <a:off x="955313" y="2604251"/>
            <a:ext cx="331800" cy="2055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2019" name="Google Shape;2019;p123"/>
          <p:cNvSpPr/>
          <p:nvPr/>
        </p:nvSpPr>
        <p:spPr>
          <a:xfrm>
            <a:off x="4662563" y="4807363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A4</a:t>
            </a:r>
            <a:endParaRPr b="1" sz="700"/>
          </a:p>
        </p:txBody>
      </p:sp>
      <p:sp>
        <p:nvSpPr>
          <p:cNvPr id="2020" name="Google Shape;2020;p123"/>
          <p:cNvSpPr/>
          <p:nvPr/>
        </p:nvSpPr>
        <p:spPr>
          <a:xfrm flipH="1">
            <a:off x="2947124" y="4777370"/>
            <a:ext cx="1688100" cy="26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21" name="Google Shape;2021;p123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22" name="Google Shape;2022;p123"/>
          <p:cNvSpPr/>
          <p:nvPr/>
        </p:nvSpPr>
        <p:spPr>
          <a:xfrm>
            <a:off x="955313" y="2333726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A3</a:t>
            </a:r>
            <a:endParaRPr b="1" sz="7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" name="Google Shape;2027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613" y="2066971"/>
            <a:ext cx="3657901" cy="29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12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9" name="Google Shape;2029;p12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30" name="Google Shape;2030;p12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AI가 영상에서 추출한 위반 정보를 사용자가 직접 확인하고 보완하는 페이지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031" name="Google Shape;2031;p124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상세 정보 수정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신고서 작성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분석 결과 검토 및 신고서 최종 최적화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32" name="Google Shape;2032;p12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33" name="Google Shape;2033;p124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128575"/>
                <a:gridCol w="1560925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임시저장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AI가 작성한 신고서를 제출하기 전 임시 저장할 수 있는 기능,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임시저장 버튼 클릭 시 ‘내 신고 보관함’ 화면으로 이동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팝업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임시저장 버튼 클릭 시 표시되는 팝업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34" name="Google Shape;2034;p124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35" name="Google Shape;2035;p12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36" name="Google Shape;2036;p124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신고서 수정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37" name="Google Shape;2037;p124"/>
          <p:cNvSpPr/>
          <p:nvPr/>
        </p:nvSpPr>
        <p:spPr>
          <a:xfrm>
            <a:off x="976300" y="4788258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sp>
        <p:nvSpPr>
          <p:cNvPr id="2038" name="Google Shape;2038;p124"/>
          <p:cNvSpPr/>
          <p:nvPr/>
        </p:nvSpPr>
        <p:spPr>
          <a:xfrm flipH="1">
            <a:off x="1308113" y="4788271"/>
            <a:ext cx="1797000" cy="26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39" name="Google Shape;2039;p124"/>
          <p:cNvSpPr/>
          <p:nvPr/>
        </p:nvSpPr>
        <p:spPr>
          <a:xfrm flipH="1">
            <a:off x="1824637" y="2066971"/>
            <a:ext cx="1683600" cy="5790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40" name="Google Shape;2040;p124"/>
          <p:cNvSpPr/>
          <p:nvPr/>
        </p:nvSpPr>
        <p:spPr>
          <a:xfrm>
            <a:off x="1438493" y="2049159"/>
            <a:ext cx="331800" cy="2055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2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6" name="Google Shape;2046;p12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7" name="Google Shape;2047;p125"/>
          <p:cNvSpPr txBox="1"/>
          <p:nvPr/>
        </p:nvSpPr>
        <p:spPr>
          <a:xfrm>
            <a:off x="5695350" y="648925"/>
            <a:ext cx="2853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로그인한 사용자의 기본 정보와 라즈베리파이 기기와의 실시간 연결 상태를 확인하는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048" name="Google Shape;2048;p125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마이페이지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마이페이지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정보를 확인할 수 있는 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49" name="Google Shape;2049;p12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50" name="Google Shape;2050;p125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2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64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연동 설정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AI가 자동 작성한 신고서를 실제 제출하기 위해 안전신문고 계정을 등록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51" name="Google Shape;2051;p125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52" name="Google Shape;2052;p12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53" name="Google Shape;2053;p125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마이페이지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2054" name="Google Shape;205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00" y="2045200"/>
            <a:ext cx="4706026" cy="302669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5" name="Google Shape;2055;p125"/>
          <p:cNvSpPr/>
          <p:nvPr/>
        </p:nvSpPr>
        <p:spPr>
          <a:xfrm flipH="1">
            <a:off x="1656225" y="4279900"/>
            <a:ext cx="3644700" cy="7920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56" name="Google Shape;2056;p125"/>
          <p:cNvSpPr/>
          <p:nvPr/>
        </p:nvSpPr>
        <p:spPr>
          <a:xfrm>
            <a:off x="1310200" y="4466421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sp>
        <p:nvSpPr>
          <p:cNvPr id="2057" name="Google Shape;2057;p125"/>
          <p:cNvSpPr/>
          <p:nvPr/>
        </p:nvSpPr>
        <p:spPr>
          <a:xfrm flipH="1">
            <a:off x="1672375" y="2458075"/>
            <a:ext cx="3528900" cy="4917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058" name="Google Shape;2058;p125"/>
          <p:cNvSpPr/>
          <p:nvPr/>
        </p:nvSpPr>
        <p:spPr>
          <a:xfrm>
            <a:off x="1340575" y="2468921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2059" name="Google Shape;2059;p125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2060" name="Google Shape;2060;p125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정보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로그인한 사용자 정보만 조회 가능 (세션/토큰 검증)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타 사용자 정보 조회 불가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연동 설정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ID, 비밀번호 필수 입력, 공백 입력 불가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61" name="Google Shape;2061;p125"/>
          <p:cNvSpPr/>
          <p:nvPr/>
        </p:nvSpPr>
        <p:spPr>
          <a:xfrm>
            <a:off x="1310200" y="4279896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</a:t>
            </a:r>
            <a:r>
              <a:rPr b="1" lang="ko" sz="700"/>
              <a:t>1</a:t>
            </a:r>
            <a:endParaRPr b="1" sz="700"/>
          </a:p>
        </p:txBody>
      </p:sp>
      <p:sp>
        <p:nvSpPr>
          <p:cNvPr id="2062" name="Google Shape;2062;p125"/>
          <p:cNvSpPr/>
          <p:nvPr/>
        </p:nvSpPr>
        <p:spPr>
          <a:xfrm>
            <a:off x="2018575" y="2782650"/>
            <a:ext cx="232200" cy="6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2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68" name="Google Shape;2068;p12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9" name="Google Shape;2069;p126"/>
          <p:cNvSpPr txBox="1"/>
          <p:nvPr/>
        </p:nvSpPr>
        <p:spPr>
          <a:xfrm>
            <a:off x="5695350" y="648925"/>
            <a:ext cx="2853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로그인한 사용자의 기본 정보와 라즈베리파이 기기와의 실시간 연결 상태를 확인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하는 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070" name="Google Shape;2070;p126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마이페이지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마이페이지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정보를 확인할 수 있는 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1" name="Google Shape;2071;p12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72" name="Google Shape;2072;p126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2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새 기기 등록 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사용자가 새로운 라즈베리파이 기기 등록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시리얼 번호 입력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‘새 기기 등록’ </a:t>
                      </a: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버튼 클릭 시 팝업창이 표시되며 시리얼 번호 입력하여 등록 완료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73" name="Google Shape;2073;p126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74" name="Google Shape;2074;p12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75" name="Google Shape;2075;p126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마이페이지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76" name="Google Shape;2076;p126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2077" name="Google Shape;2077;p126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시리얼 번호 입력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동일한 시리얼 번호 입력 시 등록 불가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로그인한 사용자에 대한 device 테이블의 serial_no 데이터 생성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2078" name="Google Shape;207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00" y="2363250"/>
            <a:ext cx="2746549" cy="240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9" name="Google Shape;2079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4900" y="2754475"/>
            <a:ext cx="1896025" cy="13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26"/>
          <p:cNvSpPr/>
          <p:nvPr/>
        </p:nvSpPr>
        <p:spPr>
          <a:xfrm flipH="1">
            <a:off x="2984465" y="3353052"/>
            <a:ext cx="405900" cy="195000"/>
          </a:xfrm>
          <a:prstGeom prst="rect">
            <a:avLst/>
          </a:prstGeom>
          <a:noFill/>
          <a:ln cap="flat" cmpd="sng" w="193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2800" lIns="92800" spcFirstLastPara="1" rIns="92800" wrap="square" tIns="92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21"/>
          </a:p>
        </p:txBody>
      </p:sp>
      <p:sp>
        <p:nvSpPr>
          <p:cNvPr id="2081" name="Google Shape;2081;p126"/>
          <p:cNvSpPr/>
          <p:nvPr/>
        </p:nvSpPr>
        <p:spPr>
          <a:xfrm flipH="1">
            <a:off x="3537551" y="2859599"/>
            <a:ext cx="1614300" cy="1107600"/>
          </a:xfrm>
          <a:prstGeom prst="rect">
            <a:avLst/>
          </a:prstGeom>
          <a:noFill/>
          <a:ln cap="flat" cmpd="sng" w="180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6675" lIns="86675" spcFirstLastPara="1" rIns="86675" wrap="square" tIns="86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27"/>
          </a:p>
        </p:txBody>
      </p:sp>
      <p:sp>
        <p:nvSpPr>
          <p:cNvPr id="2082" name="Google Shape;2082;p126"/>
          <p:cNvSpPr/>
          <p:nvPr/>
        </p:nvSpPr>
        <p:spPr>
          <a:xfrm>
            <a:off x="3241350" y="2976484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2083" name="Google Shape;2083;p126"/>
          <p:cNvSpPr/>
          <p:nvPr/>
        </p:nvSpPr>
        <p:spPr>
          <a:xfrm>
            <a:off x="2638150" y="3376446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</a:t>
            </a:r>
            <a:r>
              <a:rPr b="1" lang="ko" sz="700"/>
              <a:t>1</a:t>
            </a:r>
            <a:endParaRPr b="1" sz="700"/>
          </a:p>
        </p:txBody>
      </p:sp>
      <p:sp>
        <p:nvSpPr>
          <p:cNvPr id="2084" name="Google Shape;2084;p126"/>
          <p:cNvSpPr/>
          <p:nvPr/>
        </p:nvSpPr>
        <p:spPr>
          <a:xfrm>
            <a:off x="3241350" y="2789196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2085" name="Google Shape;2085;p126"/>
          <p:cNvSpPr/>
          <p:nvPr/>
        </p:nvSpPr>
        <p:spPr>
          <a:xfrm>
            <a:off x="947000" y="2831050"/>
            <a:ext cx="167700" cy="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0" name="Google Shape;2090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200" y="2080475"/>
            <a:ext cx="3452301" cy="2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12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92" name="Google Shape;2092;p12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27"/>
          <p:cNvSpPr txBox="1"/>
          <p:nvPr/>
        </p:nvSpPr>
        <p:spPr>
          <a:xfrm>
            <a:off x="5695350" y="648925"/>
            <a:ext cx="2853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로그인한 사용자의 기본 정보와 라즈베리파이 기기와의 실시간 연결 상태를 확인하는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094" name="Google Shape;2094;p127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마이페이지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마이페이지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정보를 확인할 수 있는 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95" name="Google Shape;2095;p12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096" name="Google Shape;2096;p127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2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복사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해당 기기의 시리얼 번호를 복사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연결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등록된 기기 연결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097" name="Google Shape;2097;p127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098" name="Google Shape;2098;p12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99" name="Google Shape;2099;p127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마이페이지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100" name="Google Shape;2100;p127"/>
          <p:cNvSpPr/>
          <p:nvPr/>
        </p:nvSpPr>
        <p:spPr>
          <a:xfrm flipH="1">
            <a:off x="1382124" y="3346618"/>
            <a:ext cx="2783100" cy="771900"/>
          </a:xfrm>
          <a:prstGeom prst="rect">
            <a:avLst/>
          </a:prstGeom>
          <a:noFill/>
          <a:ln cap="flat" cmpd="sng" w="186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375" lIns="89375" spcFirstLastPara="1" rIns="89375" wrap="square" tIns="89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8"/>
          </a:p>
        </p:txBody>
      </p:sp>
      <p:sp>
        <p:nvSpPr>
          <p:cNvPr id="2101" name="Google Shape;2101;p127"/>
          <p:cNvSpPr/>
          <p:nvPr/>
        </p:nvSpPr>
        <p:spPr>
          <a:xfrm flipH="1">
            <a:off x="4230326" y="3591400"/>
            <a:ext cx="193800" cy="135300"/>
          </a:xfrm>
          <a:prstGeom prst="rect">
            <a:avLst/>
          </a:prstGeom>
          <a:noFill/>
          <a:ln cap="flat" cmpd="sng" w="186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375" lIns="89375" spcFirstLastPara="1" rIns="89375" wrap="square" tIns="89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8"/>
          </a:p>
        </p:txBody>
      </p:sp>
      <p:sp>
        <p:nvSpPr>
          <p:cNvPr id="2102" name="Google Shape;2102;p127"/>
          <p:cNvSpPr/>
          <p:nvPr/>
        </p:nvSpPr>
        <p:spPr>
          <a:xfrm>
            <a:off x="1040663" y="3466996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2103" name="Google Shape;2103;p127"/>
          <p:cNvSpPr/>
          <p:nvPr/>
        </p:nvSpPr>
        <p:spPr>
          <a:xfrm>
            <a:off x="4216613" y="3399859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pic>
        <p:nvPicPr>
          <p:cNvPr id="2104" name="Google Shape;2104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6976" y="2078899"/>
            <a:ext cx="2017155" cy="6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127"/>
          <p:cNvSpPr/>
          <p:nvPr/>
        </p:nvSpPr>
        <p:spPr>
          <a:xfrm flipH="1">
            <a:off x="2368725" y="2029200"/>
            <a:ext cx="2109000" cy="771900"/>
          </a:xfrm>
          <a:prstGeom prst="rect">
            <a:avLst/>
          </a:prstGeom>
          <a:noFill/>
          <a:ln cap="flat" cmpd="sng" w="186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375" lIns="89375" spcFirstLastPara="1" rIns="89375" wrap="square" tIns="89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8"/>
          </a:p>
        </p:txBody>
      </p:sp>
      <p:sp>
        <p:nvSpPr>
          <p:cNvPr id="2106" name="Google Shape;2106;p127"/>
          <p:cNvSpPr/>
          <p:nvPr/>
        </p:nvSpPr>
        <p:spPr>
          <a:xfrm>
            <a:off x="2033038" y="2045209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graphicFrame>
        <p:nvGraphicFramePr>
          <p:cNvPr id="2107" name="Google Shape;2107;p127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내 기기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로그인한 사용자 ID 기준으로만 기기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데이터 무결성 검증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</a:rPr>
                        <a:t>동일 serial_no 중복 등록 방지, 삭제된 기기 목록 노출 금지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연결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등록된 기기의 ‘연결’ 버튼 클릭 시 팝업이 표시되며 정상 연결됨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08" name="Google Shape;2108;p127"/>
          <p:cNvSpPr/>
          <p:nvPr/>
        </p:nvSpPr>
        <p:spPr>
          <a:xfrm>
            <a:off x="4640188" y="3584959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A2</a:t>
            </a:r>
            <a:endParaRPr b="1" sz="700"/>
          </a:p>
        </p:txBody>
      </p:sp>
      <p:sp>
        <p:nvSpPr>
          <p:cNvPr id="2109" name="Google Shape;2109;p127"/>
          <p:cNvSpPr/>
          <p:nvPr/>
        </p:nvSpPr>
        <p:spPr>
          <a:xfrm flipH="1">
            <a:off x="4436607" y="3591400"/>
            <a:ext cx="193800" cy="135300"/>
          </a:xfrm>
          <a:prstGeom prst="rect">
            <a:avLst/>
          </a:prstGeom>
          <a:noFill/>
          <a:ln cap="flat" cmpd="sng" w="186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9375" lIns="89375" spcFirstLastPara="1" rIns="89375" wrap="square" tIns="893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8"/>
          </a:p>
        </p:txBody>
      </p:sp>
      <p:sp>
        <p:nvSpPr>
          <p:cNvPr id="2110" name="Google Shape;2110;p127"/>
          <p:cNvSpPr/>
          <p:nvPr/>
        </p:nvSpPr>
        <p:spPr>
          <a:xfrm>
            <a:off x="1720825" y="2659700"/>
            <a:ext cx="193800" cy="6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1" name="Google Shape;2111;p127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500" y="2073010"/>
            <a:ext cx="3346482" cy="29178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18" name="Google Shape;2118;p12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9" name="Google Shape;2119;p128"/>
          <p:cNvSpPr txBox="1"/>
          <p:nvPr/>
        </p:nvSpPr>
        <p:spPr>
          <a:xfrm>
            <a:off x="5695350" y="648925"/>
            <a:ext cx="2853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로그인한 사용자의 기본 정보와 라즈베리파이 기기와의 실시간 연결 상태를 확인하는 화면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120" name="Google Shape;2120;p128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34900"/>
                <a:gridCol w="1003250"/>
                <a:gridCol w="471350"/>
                <a:gridCol w="907825"/>
                <a:gridCol w="1888700"/>
              </a:tblGrid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화면명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마이페이지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날짜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20260205</a:t>
                      </a:r>
                      <a:endParaRPr b="1" sz="7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description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27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위치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0" marL="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사이드바&gt; 마이페이지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내 정보를 확인할 수 있는 페이지</a:t>
                      </a:r>
                      <a:endParaRPr b="1" sz="7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21" name="Google Shape;2121;p12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22" name="Google Shape;2122;p128"/>
          <p:cNvGraphicFramePr/>
          <p:nvPr/>
        </p:nvGraphicFramePr>
        <p:xfrm>
          <a:off x="5406400" y="170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249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341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현재 연결된 기기 해제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23" name="Google Shape;2123;p128"/>
          <p:cNvSpPr/>
          <p:nvPr/>
        </p:nvSpPr>
        <p:spPr>
          <a:xfrm>
            <a:off x="5406400" y="1415950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124" name="Google Shape;2124;p12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125" name="Google Shape;2125;p128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마이페이지		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126" name="Google Shape;2126;p128"/>
          <p:cNvSpPr/>
          <p:nvPr/>
        </p:nvSpPr>
        <p:spPr>
          <a:xfrm flipH="1">
            <a:off x="1388850" y="2870334"/>
            <a:ext cx="3324600" cy="3924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127" name="Google Shape;2127;p128"/>
          <p:cNvSpPr/>
          <p:nvPr/>
        </p:nvSpPr>
        <p:spPr>
          <a:xfrm>
            <a:off x="1003975" y="2951832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V1</a:t>
            </a:r>
            <a:endParaRPr b="1" sz="700"/>
          </a:p>
        </p:txBody>
      </p:sp>
      <p:sp>
        <p:nvSpPr>
          <p:cNvPr id="2128" name="Google Shape;2128;p128"/>
          <p:cNvSpPr/>
          <p:nvPr/>
        </p:nvSpPr>
        <p:spPr>
          <a:xfrm flipH="1">
            <a:off x="4382753" y="2974634"/>
            <a:ext cx="238200" cy="2055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129" name="Google Shape;2129;p128"/>
          <p:cNvSpPr/>
          <p:nvPr/>
        </p:nvSpPr>
        <p:spPr>
          <a:xfrm>
            <a:off x="3997350" y="3006157"/>
            <a:ext cx="331800" cy="148200"/>
          </a:xfrm>
          <a:prstGeom prst="rect">
            <a:avLst/>
          </a:prstGeom>
          <a:solidFill>
            <a:srgbClr val="FCE5CD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A1</a:t>
            </a:r>
            <a:endParaRPr b="1" sz="700"/>
          </a:p>
        </p:txBody>
      </p:sp>
      <p:pic>
        <p:nvPicPr>
          <p:cNvPr id="2130" name="Google Shape;2130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600" y="2073000"/>
            <a:ext cx="1915500" cy="65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28"/>
          <p:cNvSpPr/>
          <p:nvPr/>
        </p:nvSpPr>
        <p:spPr>
          <a:xfrm>
            <a:off x="2423336" y="2079940"/>
            <a:ext cx="331800" cy="148200"/>
          </a:xfrm>
          <a:prstGeom prst="rect">
            <a:avLst/>
          </a:prstGeom>
          <a:solidFill>
            <a:srgbClr val="DFE6F7"/>
          </a:solidFill>
          <a:ln cap="flat" cmpd="sng" w="1905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/>
              <a:t>V2</a:t>
            </a:r>
            <a:endParaRPr b="1" sz="700"/>
          </a:p>
        </p:txBody>
      </p:sp>
      <p:sp>
        <p:nvSpPr>
          <p:cNvPr id="2132" name="Google Shape;2132;p128"/>
          <p:cNvSpPr/>
          <p:nvPr/>
        </p:nvSpPr>
        <p:spPr>
          <a:xfrm flipH="1">
            <a:off x="2758475" y="2073000"/>
            <a:ext cx="1915500" cy="658800"/>
          </a:xfrm>
          <a:prstGeom prst="rect">
            <a:avLst/>
          </a:prstGeom>
          <a:noFill/>
          <a:ln cap="flat" cmpd="sng" w="204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7875" lIns="97875" spcFirstLastPara="1" rIns="97875" wrap="square" tIns="978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98"/>
          </a:p>
        </p:txBody>
      </p:sp>
      <p:sp>
        <p:nvSpPr>
          <p:cNvPr id="2133" name="Google Shape;2133;p128"/>
          <p:cNvSpPr/>
          <p:nvPr/>
        </p:nvSpPr>
        <p:spPr>
          <a:xfrm>
            <a:off x="5406400" y="3548051"/>
            <a:ext cx="909300" cy="265500"/>
          </a:xfrm>
          <a:prstGeom prst="roundRect">
            <a:avLst>
              <a:gd fmla="val 50000" name="adj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Validation</a:t>
            </a:r>
            <a:endParaRPr sz="9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2134" name="Google Shape;2134;p128"/>
          <p:cNvGraphicFramePr/>
          <p:nvPr/>
        </p:nvGraphicFramePr>
        <p:xfrm>
          <a:off x="5406400" y="38403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53200"/>
                <a:gridCol w="1285900"/>
                <a:gridCol w="1403600"/>
              </a:tblGrid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버튼명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</a:t>
                      </a:r>
                      <a:endParaRPr b="1" sz="7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1483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V1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현재 활성화 기기 조회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사용자가 활성화한 라즈베리파이 기기를 표시, 활성화 기기가 없는 경우 “연결된 기기가 없습니다” 문구 표시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48300">
                <a:tc vMerge="1"/>
                <a:tc vMerge="1"/>
                <a:tc vMerge="1"/>
              </a:tr>
              <a:tr h="148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V2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FE6F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해제 팝업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7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해제 버튼을 누르면 “현재 기기와의 연동을 해제하시겠습니까?” 팝업 표시</a:t>
                      </a:r>
                      <a:endParaRPr sz="7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135" name="Google Shape;2135;p128"/>
          <p:cNvSpPr/>
          <p:nvPr/>
        </p:nvSpPr>
        <p:spPr>
          <a:xfrm>
            <a:off x="1721975" y="2639335"/>
            <a:ext cx="232200" cy="6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39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0" name="Google Shape;2140;p129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12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2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143" name="Google Shape;2143;p129"/>
          <p:cNvSpPr txBox="1"/>
          <p:nvPr/>
        </p:nvSpPr>
        <p:spPr>
          <a:xfrm>
            <a:off x="594836" y="2325900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감사합니다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144" name="Google Shape;2144;p129"/>
          <p:cNvSpPr txBox="1"/>
          <p:nvPr/>
        </p:nvSpPr>
        <p:spPr>
          <a:xfrm>
            <a:off x="7423350" y="93450"/>
            <a:ext cx="1597800" cy="2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145" name="Google Shape;2145;p129"/>
          <p:cNvSpPr txBox="1"/>
          <p:nvPr/>
        </p:nvSpPr>
        <p:spPr>
          <a:xfrm>
            <a:off x="594825" y="4169375"/>
            <a:ext cx="2669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team</a:t>
            </a:r>
            <a:r>
              <a:rPr lang="ko" sz="13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.</a:t>
            </a:r>
            <a:endParaRPr sz="13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박민우, 류건우, 이유진, 신민서, 권민지</a:t>
            </a:r>
            <a:endParaRPr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146" name="Google Shape;2146;p129"/>
          <p:cNvSpPr txBox="1"/>
          <p:nvPr/>
        </p:nvSpPr>
        <p:spPr>
          <a:xfrm>
            <a:off x="5614225" y="4169525"/>
            <a:ext cx="2669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Date</a:t>
            </a:r>
            <a:r>
              <a:rPr lang="ko" sz="13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.</a:t>
            </a:r>
            <a:endParaRPr sz="13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2026.02.13.</a:t>
            </a:r>
            <a:endParaRPr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서비스 기획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4808025" y="1142825"/>
            <a:ext cx="29889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팀원 역할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환경·버전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일정 계획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시스템 구성도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2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2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팀원 및 개인 역할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70" name="Google Shape;270;p25"/>
          <p:cNvGraphicFramePr/>
          <p:nvPr/>
        </p:nvGraphicFramePr>
        <p:xfrm>
          <a:off x="585080" y="13344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690300"/>
                <a:gridCol w="1722700"/>
                <a:gridCol w="3552650"/>
                <a:gridCol w="1988550"/>
              </a:tblGrid>
              <a:tr h="32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팀원</a:t>
                      </a:r>
                      <a:endParaRPr b="1" sz="9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역할</a:t>
                      </a:r>
                      <a:endParaRPr b="1" sz="9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세부사항</a:t>
                      </a:r>
                      <a:endParaRPr b="1" sz="9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주 기술 스택</a:t>
                      </a:r>
                      <a:endParaRPr b="1" sz="9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5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박민우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(PM)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Vision AI &amp; Full Stack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WBS 수립 및 개발 일정/리소스 관리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차량 객체 탐지 및 교통 위반 종류 모델 학습 및 최적화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RDBMS 스키마 설계 및 백엔드/프런트엔드 구조 수립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Docker 가상환경 및 RPA 자동화 연계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: PyTorch, TensorFlow, Yolo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Web : Java, Springboot, React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DB : MariaDB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류건우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(PL)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Edge Device &amp; Full Stack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라즈베리파이 엣지 환경 설정 및 카메라 연동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실시간 스트리밍 및 프레임 추출/전송 로직 구현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디바이스-서버 간 데이터 전송 프로토콜 설계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학습 모델 연계 및 메인 로직 개발 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Edge : </a:t>
                      </a: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Raspberry</a:t>
                      </a: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 Pi OS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: PyTorch, TensorFlow, Yolo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Web : Java, Springboot, React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이유진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Vision AI &amp; Full Stack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 LLM/RAG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번호판 인식 모델 학습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도로교통법 법률 상담 챗봇 개발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RAG 기반 질의응답 구현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UI/UX 구조 및 디자인 설계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: Pytorch, Yolo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LLM/RAG : LangChain, Groq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Web : HTML/CSS/JS, React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신민서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UX/UI, Oauth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번호판 인식 모델 학습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도로교통법 법률 상담 챗봇 개발 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카카오톡 소셜 로그인 기능 개발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AI :Yolo, Oauth2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Web : HTML/CSS/JS, React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92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권민지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Oauth, Audio AI, UI Design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Google Cloud Platform을 연동한 구글 로그인 기능 구현</a:t>
                      </a:r>
                      <a:endParaRPr b="1"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OpenWakeWord를 활용한 음성 감지 CNN 모델 구축</a:t>
                      </a:r>
                      <a:endParaRPr b="1"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-2857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sta Sans"/>
                        <a:buChar char="●"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리액트(React) 컴포넌트 구조 기반 신고서 상세 정보 개발</a:t>
                      </a:r>
                      <a:endParaRPr b="1"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OAuth</a:t>
                      </a:r>
                      <a:r>
                        <a:rPr b="1" lang="ko" sz="900"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, Python, Tensorflow, React, JavaScript</a:t>
                      </a:r>
                      <a:endParaRPr b="1" sz="900"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1" name="Google Shape;271;p2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594900" y="678425"/>
            <a:ext cx="2608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팀원 역할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2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프로젝트 진행 환경 및 버전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281" name="Google Shape;281;p26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935775"/>
                <a:gridCol w="1477225"/>
                <a:gridCol w="4194350"/>
                <a:gridCol w="1346850"/>
              </a:tblGrid>
              <a:tr h="39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구분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항목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설명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버전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263125">
                <a:tc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프론트엔드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HTML/CSS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웹 페이지 구조 및 스타일링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JavaScript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동적 기능 및 클라이언트 측 로직 구현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React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사용자 인터페이스(UI) 구축 라이브러리 (SPA 구현)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19.2.4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Node.js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오</a:t>
                      </a: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픈</a:t>
                      </a: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소스 자바 스크립트 런타임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24.11.1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Figma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UI/UW 디자인 및 프로토타이핑 도구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백엔드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Spring Boot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메인 웹 애플리케이션 서버 프레임워크 (회원/신고 관리)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3.4.1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JAVA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행위 판별 로직 구현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JDK 17.0.12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Python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AI모델 서빙 및 추론 서버 구현 (FAST AI)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3.10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MariaDB / MySQL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데이터 저장소 (RDBMS)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10.6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REST API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FAST API를 활용한 프론트엔드, 백엔드 간 데이터 통신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0.109.0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631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Selenium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연계용 웹 크롤링 및 자동화(RPA)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4.40.0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82" name="Google Shape;282;p2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84" name="Google Shape;284;p26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환경 · 버전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291" name="Google Shape;291;p27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935775"/>
                <a:gridCol w="1477225"/>
                <a:gridCol w="4194350"/>
                <a:gridCol w="1346850"/>
              </a:tblGrid>
              <a:tr h="383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구분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항목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설명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버전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6722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PyTorch / Tensorflow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딥러닝 모델(YOLO, CRNN) 학습 및 추론 프레임워크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2.9.1 / 2.10.0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Scikit-learn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정형 데이터(위반 로그)분석 및 알고리즘 구현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1.7.2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LLM 개발 프레임워크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Langchain + RAG + 프롬프트 엔지니어링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0.1.20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벡터 저장소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FAISS, Chroma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LLM 모델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huggingface, groq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0.4.2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 음성인식 모델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pvporcupine</a:t>
                      </a:r>
                      <a:endParaRPr sz="1000">
                        <a:highlight>
                          <a:srgbClr val="FF0000"/>
                        </a:highlight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4.0.1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Edge Device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Raspberry Pi OS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메인 웹 애플리케이션 서버 프레임워크 (회원/신고 관리)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4.0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67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Infra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AWS S3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블랙박스 영상 및 캡처 이미지 파일 저장소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0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p2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94" name="Google Shape;294;p27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환경 · 버전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295" name="Google Shape;295;p2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프로젝트 진행 환경 및 버전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일정 계획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01" name="Google Shape;301;p2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11</a:t>
            </a:r>
            <a:endParaRPr b="1" sz="1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프로젝트 수행사항 일정 계획표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306" name="Google Shape;3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138" y="1406099"/>
            <a:ext cx="6073721" cy="359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7" name="Google Shape;307;p2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2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시스템 구성도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17" name="Google Shape;317;p2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전체 서비스 시스템 구성도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318" name="Google Shape;3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075" y="1476097"/>
            <a:ext cx="1013125" cy="848611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pic>
        <p:nvPicPr>
          <p:cNvPr id="319" name="Google Shape;319;p29"/>
          <p:cNvPicPr preferRelativeResize="0"/>
          <p:nvPr/>
        </p:nvPicPr>
        <p:blipFill rotWithShape="1">
          <a:blip r:embed="rId4">
            <a:alphaModFix/>
          </a:blip>
          <a:srcRect b="22131" l="-6327" r="-7892" t="17284"/>
          <a:stretch/>
        </p:blipFill>
        <p:spPr>
          <a:xfrm>
            <a:off x="2508404" y="1614706"/>
            <a:ext cx="1436892" cy="571394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pic>
        <p:nvPicPr>
          <p:cNvPr id="320" name="Google Shape;320;p29"/>
          <p:cNvPicPr preferRelativeResize="0"/>
          <p:nvPr/>
        </p:nvPicPr>
        <p:blipFill rotWithShape="1">
          <a:blip r:embed="rId5">
            <a:alphaModFix/>
          </a:blip>
          <a:srcRect b="-58911" l="-7505" r="-2384" t="-18425"/>
          <a:stretch/>
        </p:blipFill>
        <p:spPr>
          <a:xfrm>
            <a:off x="4934750" y="1652750"/>
            <a:ext cx="1643251" cy="491700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pic>
        <p:nvPicPr>
          <p:cNvPr id="321" name="Google Shape;321;p29"/>
          <p:cNvPicPr preferRelativeResize="0"/>
          <p:nvPr/>
        </p:nvPicPr>
        <p:blipFill rotWithShape="1">
          <a:blip r:embed="rId6">
            <a:alphaModFix/>
          </a:blip>
          <a:srcRect b="30396" l="16139" r="10065" t="16969"/>
          <a:stretch/>
        </p:blipFill>
        <p:spPr>
          <a:xfrm>
            <a:off x="5013620" y="4281637"/>
            <a:ext cx="1495384" cy="533284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pic>
        <p:nvPicPr>
          <p:cNvPr id="322" name="Google Shape;322;p29"/>
          <p:cNvPicPr preferRelativeResize="0"/>
          <p:nvPr/>
        </p:nvPicPr>
        <p:blipFill rotWithShape="1">
          <a:blip r:embed="rId7">
            <a:alphaModFix/>
          </a:blip>
          <a:srcRect b="28013" l="0" r="-12994" t="24627"/>
          <a:stretch/>
        </p:blipFill>
        <p:spPr>
          <a:xfrm>
            <a:off x="1236176" y="3128475"/>
            <a:ext cx="1272225" cy="533250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grpSp>
        <p:nvGrpSpPr>
          <p:cNvPr id="323" name="Google Shape;323;p29"/>
          <p:cNvGrpSpPr/>
          <p:nvPr/>
        </p:nvGrpSpPr>
        <p:grpSpPr>
          <a:xfrm>
            <a:off x="7168200" y="3188587"/>
            <a:ext cx="1467800" cy="1055282"/>
            <a:chOff x="6781726" y="2975750"/>
            <a:chExt cx="1878663" cy="1350675"/>
          </a:xfrm>
        </p:grpSpPr>
        <p:pic>
          <p:nvPicPr>
            <p:cNvPr id="324" name="Google Shape;324;p29"/>
            <p:cNvPicPr preferRelativeResize="0"/>
            <p:nvPr/>
          </p:nvPicPr>
          <p:blipFill rotWithShape="1">
            <a:blip r:embed="rId8">
              <a:alphaModFix/>
            </a:blip>
            <a:srcRect b="16684" l="10609" r="9377" t="13214"/>
            <a:stretch/>
          </p:blipFill>
          <p:spPr>
            <a:xfrm>
              <a:off x="7184274" y="3451000"/>
              <a:ext cx="999150" cy="875425"/>
            </a:xfrm>
            <a:prstGeom prst="rect">
              <a:avLst/>
            </a:prstGeom>
            <a:noFill/>
            <a:ln>
              <a:noFill/>
            </a:ln>
            <a:effectLst>
              <a:outerShdw blurRad="49386" rotWithShape="0" algn="bl" dir="5400000" dist="16462">
                <a:srgbClr val="000000">
                  <a:alpha val="50000"/>
                </a:srgbClr>
              </a:outerShdw>
            </a:effectLst>
          </p:spPr>
        </p:pic>
        <p:pic>
          <p:nvPicPr>
            <p:cNvPr id="325" name="Google Shape;325;p29"/>
            <p:cNvPicPr preferRelativeResize="0"/>
            <p:nvPr/>
          </p:nvPicPr>
          <p:blipFill rotWithShape="1">
            <a:blip r:embed="rId9">
              <a:alphaModFix/>
            </a:blip>
            <a:srcRect b="-17164" l="-2138" r="-6427" t="0"/>
            <a:stretch/>
          </p:blipFill>
          <p:spPr>
            <a:xfrm>
              <a:off x="6781726" y="2975750"/>
              <a:ext cx="1878663" cy="509791"/>
            </a:xfrm>
            <a:prstGeom prst="rect">
              <a:avLst/>
            </a:prstGeom>
            <a:noFill/>
            <a:ln>
              <a:noFill/>
            </a:ln>
            <a:effectLst>
              <a:outerShdw blurRad="49386" rotWithShape="0" algn="bl" dir="5400000" dist="16462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326" name="Google Shape;326;p29"/>
          <p:cNvPicPr preferRelativeResize="0"/>
          <p:nvPr/>
        </p:nvPicPr>
        <p:blipFill rotWithShape="1">
          <a:blip r:embed="rId10">
            <a:alphaModFix/>
          </a:blip>
          <a:srcRect b="-25281" l="-9373" r="-9278" t="-20853"/>
          <a:stretch/>
        </p:blipFill>
        <p:spPr>
          <a:xfrm>
            <a:off x="4853663" y="3109925"/>
            <a:ext cx="1805424" cy="571500"/>
          </a:xfrm>
          <a:prstGeom prst="rect">
            <a:avLst/>
          </a:prstGeom>
          <a:noFill/>
          <a:ln>
            <a:noFill/>
          </a:ln>
          <a:effectLst>
            <a:outerShdw blurRad="49386" rotWithShape="0" algn="bl" dir="5400000" dist="16462">
              <a:srgbClr val="000000">
                <a:alpha val="50000"/>
              </a:srgbClr>
            </a:outerShdw>
          </a:effectLst>
        </p:spPr>
      </p:pic>
      <p:cxnSp>
        <p:nvCxnSpPr>
          <p:cNvPr id="327" name="Google Shape;327;p29"/>
          <p:cNvCxnSpPr>
            <a:stCxn id="318" idx="3"/>
            <a:endCxn id="319" idx="1"/>
          </p:cNvCxnSpPr>
          <p:nvPr/>
        </p:nvCxnSpPr>
        <p:spPr>
          <a:xfrm>
            <a:off x="1709201" y="1900402"/>
            <a:ext cx="799200" cy="0"/>
          </a:xfrm>
          <a:prstGeom prst="straightConnector1">
            <a:avLst/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8" name="Google Shape;328;p29"/>
          <p:cNvCxnSpPr>
            <a:stCxn id="319" idx="3"/>
            <a:endCxn id="320" idx="1"/>
          </p:cNvCxnSpPr>
          <p:nvPr/>
        </p:nvCxnSpPr>
        <p:spPr>
          <a:xfrm flipH="1" rot="10800000">
            <a:off x="3945295" y="1898603"/>
            <a:ext cx="989400" cy="1800"/>
          </a:xfrm>
          <a:prstGeom prst="straightConnector1">
            <a:avLst/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9" name="Google Shape;329;p29"/>
          <p:cNvCxnSpPr>
            <a:stCxn id="320" idx="2"/>
            <a:endCxn id="326" idx="0"/>
          </p:cNvCxnSpPr>
          <p:nvPr/>
        </p:nvCxnSpPr>
        <p:spPr>
          <a:xfrm>
            <a:off x="5756376" y="2144450"/>
            <a:ext cx="0" cy="965400"/>
          </a:xfrm>
          <a:prstGeom prst="straightConnector1">
            <a:avLst/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30" name="Google Shape;330;p29"/>
          <p:cNvCxnSpPr>
            <a:stCxn id="325" idx="1"/>
            <a:endCxn id="326" idx="3"/>
          </p:cNvCxnSpPr>
          <p:nvPr/>
        </p:nvCxnSpPr>
        <p:spPr>
          <a:xfrm flipH="1">
            <a:off x="6659100" y="3387738"/>
            <a:ext cx="509100" cy="7800"/>
          </a:xfrm>
          <a:prstGeom prst="straightConnector1">
            <a:avLst/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1" name="Google Shape;331;p29"/>
          <p:cNvCxnSpPr>
            <a:stCxn id="326" idx="2"/>
            <a:endCxn id="321" idx="0"/>
          </p:cNvCxnSpPr>
          <p:nvPr/>
        </p:nvCxnSpPr>
        <p:spPr>
          <a:xfrm>
            <a:off x="5756375" y="3681425"/>
            <a:ext cx="4800" cy="600300"/>
          </a:xfrm>
          <a:prstGeom prst="straightConnector1">
            <a:avLst/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32" name="Google Shape;332;p29"/>
          <p:cNvCxnSpPr>
            <a:stCxn id="326" idx="1"/>
            <a:endCxn id="322" idx="3"/>
          </p:cNvCxnSpPr>
          <p:nvPr/>
        </p:nvCxnSpPr>
        <p:spPr>
          <a:xfrm rot="10800000">
            <a:off x="2508263" y="3395075"/>
            <a:ext cx="2345400" cy="600"/>
          </a:xfrm>
          <a:prstGeom prst="bentConnector3">
            <a:avLst>
              <a:gd fmla="val 49997" name="adj1"/>
            </a:avLst>
          </a:prstGeom>
          <a:noFill/>
          <a:ln cap="flat" cmpd="sng" w="247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33" name="Google Shape;333;p29"/>
          <p:cNvSpPr/>
          <p:nvPr/>
        </p:nvSpPr>
        <p:spPr>
          <a:xfrm>
            <a:off x="6814800" y="1703822"/>
            <a:ext cx="1734300" cy="571500"/>
          </a:xfrm>
          <a:prstGeom prst="wedgeRoundRectCallout">
            <a:avLst>
              <a:gd fmla="val -59060" name="adj1"/>
              <a:gd fmla="val -25109" name="adj2"/>
              <a:gd fmla="val 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AI </a:t>
            </a:r>
            <a:r>
              <a:rPr lang="ko" sz="10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서비스</a:t>
            </a:r>
            <a:endParaRPr sz="10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분류 모델, RAG 구동, RPA, OCR 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334" name="Google Shape;334;p29"/>
          <p:cNvSpPr/>
          <p:nvPr/>
        </p:nvSpPr>
        <p:spPr>
          <a:xfrm>
            <a:off x="3503148" y="2561909"/>
            <a:ext cx="1734300" cy="571500"/>
          </a:xfrm>
          <a:prstGeom prst="wedgeRoundRectCallout">
            <a:avLst>
              <a:gd fmla="val 58685" name="adj1"/>
              <a:gd fmla="val 39149" name="adj2"/>
              <a:gd fmla="val 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게이트웨이</a:t>
            </a:r>
            <a:endParaRPr sz="10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보안 관리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AI서버 REST API 요청</a:t>
            </a: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 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335" name="Google Shape;335;p29"/>
          <p:cNvSpPr/>
          <p:nvPr/>
        </p:nvSpPr>
        <p:spPr>
          <a:xfrm>
            <a:off x="594898" y="2572042"/>
            <a:ext cx="1734300" cy="571500"/>
          </a:xfrm>
          <a:prstGeom prst="wedgeRoundRectCallout">
            <a:avLst>
              <a:gd fmla="val 20439" name="adj1"/>
              <a:gd fmla="val 65365" name="adj2"/>
              <a:gd fmla="val 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클라이언트</a:t>
            </a:r>
            <a:endParaRPr sz="10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UI/UX 구성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서비스 사용법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336" name="Google Shape;336;p29"/>
          <p:cNvSpPr/>
          <p:nvPr/>
        </p:nvSpPr>
        <p:spPr>
          <a:xfrm>
            <a:off x="6814798" y="2545784"/>
            <a:ext cx="1734300" cy="571500"/>
          </a:xfrm>
          <a:prstGeom prst="wedgeRoundRectCallout">
            <a:avLst>
              <a:gd fmla="val 23040" name="adj1"/>
              <a:gd fmla="val 63578" name="adj2"/>
              <a:gd fmla="val 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54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데이터베이스</a:t>
            </a:r>
            <a:endParaRPr sz="10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-113899" lvl="0" marL="172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sta Sans Medium"/>
              <a:buChar char="●"/>
            </a:pPr>
            <a:r>
              <a:rPr lang="ko" sz="1000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사용자 정보 관리</a:t>
            </a:r>
            <a:endParaRPr sz="1000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43" name="Google Shape;343;p30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서비스 </a:t>
            </a: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설계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0"/>
          <p:cNvSpPr/>
          <p:nvPr/>
        </p:nvSpPr>
        <p:spPr>
          <a:xfrm>
            <a:off x="4847375" y="1618950"/>
            <a:ext cx="29889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업무 흐름도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기능 정의서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ERD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1" name="Google Shape;351;p3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업무 흐름도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전체 서비스 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업무 흐름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356" name="Google Shape;3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725" y="1337175"/>
            <a:ext cx="8489539" cy="36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19527" l="0" r="0" t="18986"/>
          <a:stretch/>
        </p:blipFill>
        <p:spPr>
          <a:xfrm>
            <a:off x="5897350" y="2494176"/>
            <a:ext cx="3039849" cy="211717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526075" y="914447"/>
            <a:ext cx="15978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Index     </a:t>
            </a:r>
            <a:r>
              <a:rPr lang="ko" sz="13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목차</a:t>
            </a:r>
            <a:endParaRPr sz="1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526075" y="894793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26075" y="1892676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01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프로젝트 개요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526075" y="2569432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02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서비스 기획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526075" y="3274140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03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서비스 설계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526075" y="3960819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04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기능 구현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300203" y="1892680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05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단위 테스트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76" name="Google Shape;76;p14"/>
          <p:cNvCxnSpPr/>
          <p:nvPr/>
        </p:nvCxnSpPr>
        <p:spPr>
          <a:xfrm>
            <a:off x="529794" y="2227141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/>
          <p:cNvCxnSpPr/>
          <p:nvPr/>
        </p:nvCxnSpPr>
        <p:spPr>
          <a:xfrm>
            <a:off x="527725" y="2889857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/>
          <p:cNvCxnSpPr/>
          <p:nvPr/>
        </p:nvCxnSpPr>
        <p:spPr>
          <a:xfrm>
            <a:off x="527725" y="3576666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4"/>
          <p:cNvCxnSpPr/>
          <p:nvPr/>
        </p:nvCxnSpPr>
        <p:spPr>
          <a:xfrm>
            <a:off x="527725" y="4271308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4"/>
          <p:cNvCxnSpPr/>
          <p:nvPr/>
        </p:nvCxnSpPr>
        <p:spPr>
          <a:xfrm>
            <a:off x="3207902" y="2203164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4"/>
          <p:cNvSpPr txBox="1"/>
          <p:nvPr/>
        </p:nvSpPr>
        <p:spPr>
          <a:xfrm>
            <a:off x="3302343" y="2571302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06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통합 테스트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82" name="Google Shape;82;p14"/>
          <p:cNvCxnSpPr/>
          <p:nvPr/>
        </p:nvCxnSpPr>
        <p:spPr>
          <a:xfrm>
            <a:off x="3209971" y="2881793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4"/>
          <p:cNvSpPr txBox="1"/>
          <p:nvPr/>
        </p:nvSpPr>
        <p:spPr>
          <a:xfrm>
            <a:off x="3300206" y="3277877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07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소감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3207908" y="3588371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4"/>
          <p:cNvSpPr txBox="1"/>
          <p:nvPr/>
        </p:nvSpPr>
        <p:spPr>
          <a:xfrm>
            <a:off x="3298331" y="3968277"/>
            <a:ext cx="24078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08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별첨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86" name="Google Shape;86;p14"/>
          <p:cNvCxnSpPr/>
          <p:nvPr/>
        </p:nvCxnSpPr>
        <p:spPr>
          <a:xfrm>
            <a:off x="3206099" y="4278775"/>
            <a:ext cx="232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2" name="Google Shape;362;p3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3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19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65" name="Google Shape;365;p32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기능 정의서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66" name="Google Shape;366;p3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서비스 개별 기능 설명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graphicFrame>
        <p:nvGraphicFramePr>
          <p:cNvPr id="367" name="Google Shape;367;p32"/>
          <p:cNvGraphicFramePr/>
          <p:nvPr/>
        </p:nvGraphicFramePr>
        <p:xfrm>
          <a:off x="594900" y="141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1325700"/>
                <a:gridCol w="1325700"/>
                <a:gridCol w="1325700"/>
                <a:gridCol w="3977100"/>
              </a:tblGrid>
              <a:tr h="37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Depth1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Depth2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Depth3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기능 설명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0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메인</a:t>
                      </a:r>
                      <a:endParaRPr sz="11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대시보드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최신 신고 접수 현황 및 요약 표시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회원</a:t>
                      </a:r>
                      <a:endParaRPr sz="11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소셜로그인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카카오/구글 OAuth 연동을 통한 간편 로그인 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회원가입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서비스 이용 약관 동의 및 신규 회원 정보 등록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ID/PW 찾기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이메일 인증을 통한 계정 찾기 및 임시 비밀번호 발급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AI 상담</a:t>
                      </a:r>
                      <a:endParaRPr sz="11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챗봇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법률 상담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RAG기반 챗봇에서 교통 위반 형태 및 과태료 규정 답변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신고센터</a:t>
                      </a:r>
                      <a:endParaRPr sz="11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임시 보관함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-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제출하지 않은 신고건 목록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실행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업로드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AI 분석을 통한 위반 분류 및 신고서 초안 작성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작성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목록 조회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내역 초안 수정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마이페이지</a:t>
                      </a:r>
                      <a:endParaRPr sz="11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기기연동 설정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등록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라즈베리파이 시리얼 번호 입력</a:t>
                      </a:r>
                      <a:endParaRPr sz="11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15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FAQ</a:t>
                      </a:r>
                      <a:endParaRPr sz="11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도움말</a:t>
                      </a:r>
                      <a:endParaRPr sz="11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라즈베리파이 연동 및 사용법 안내</a:t>
                      </a:r>
                      <a:endParaRPr sz="11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54000" marB="54000" marR="91425" marL="914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3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3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개발 환경	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ERD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서비스 개별 기능 설명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378" name="Google Shape;3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25" y="1763100"/>
            <a:ext cx="3700849" cy="265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650" y="1838325"/>
            <a:ext cx="3645449" cy="2503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0" name="Google Shape;380;p33"/>
          <p:cNvCxnSpPr/>
          <p:nvPr/>
        </p:nvCxnSpPr>
        <p:spPr>
          <a:xfrm>
            <a:off x="4572000" y="1568925"/>
            <a:ext cx="0" cy="304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88" name="Google Shape;388;p34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4"/>
          <p:cNvSpPr/>
          <p:nvPr/>
        </p:nvSpPr>
        <p:spPr>
          <a:xfrm>
            <a:off x="4837525" y="944550"/>
            <a:ext cx="34116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234000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라즈베리파이 - S3 연동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번호판 인식 모델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차량 및 도로 시설물 객체 탐지 모델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위반행위 감지 분류 모델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라즈베리파이 음성 인식 모델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도로교통법 RAG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RPA 자동 신고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35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397" name="Google Shape;397;p35"/>
          <p:cNvSpPr txBox="1"/>
          <p:nvPr/>
        </p:nvSpPr>
        <p:spPr>
          <a:xfrm>
            <a:off x="624397" y="2394725"/>
            <a:ext cx="4205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라즈베리파이 - S3 연동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398" name="Google Shape;398;p35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3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3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07" name="Google Shape;407;p36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라즈베리파이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08" name="Google Shape;408;p3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409" name="Google Shape;409;p36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라즈베리파이 영상 녹화 및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캡쳐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410" name="Google Shape;4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573" y="2212350"/>
            <a:ext cx="2871695" cy="1045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2900" y="3258093"/>
            <a:ext cx="2615095" cy="162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400" y="2045200"/>
            <a:ext cx="2923700" cy="291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3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21" name="Google Shape;421;p37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AWS S3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22" name="Google Shape;422;p3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영상 AWS S3 전송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424" name="Google Shape;4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4924" y="2269725"/>
            <a:ext cx="3097050" cy="22173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47625">
              <a:srgbClr val="000000">
                <a:alpha val="45000"/>
              </a:srgbClr>
            </a:outerShdw>
          </a:effectLst>
        </p:spPr>
      </p:pic>
      <p:sp>
        <p:nvSpPr>
          <p:cNvPr id="425" name="Google Shape;425;p37"/>
          <p:cNvSpPr/>
          <p:nvPr/>
        </p:nvSpPr>
        <p:spPr>
          <a:xfrm>
            <a:off x="771775" y="2047725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신고서 양식에 맞게 날짜_시간_위치.mp4 형식으로 전송</a:t>
            </a:r>
            <a:endParaRPr sz="1409"/>
          </a:p>
        </p:txBody>
      </p:sp>
      <p:cxnSp>
        <p:nvCxnSpPr>
          <p:cNvPr id="426" name="Google Shape;426;p37"/>
          <p:cNvCxnSpPr/>
          <p:nvPr/>
        </p:nvCxnSpPr>
        <p:spPr>
          <a:xfrm>
            <a:off x="771775" y="204520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7" name="Google Shape;427;p37"/>
          <p:cNvSpPr/>
          <p:nvPr/>
        </p:nvSpPr>
        <p:spPr>
          <a:xfrm>
            <a:off x="771779" y="2985218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165600" wrap="square" tIns="92025">
            <a:noAutofit/>
          </a:bodyPr>
          <a:lstStyle/>
          <a:p>
            <a:pPr indent="-147599" lvl="0" marL="219599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이때 위치가 수신되지 않을 경우 날짜_시간_위치미수신.mp4 형식으로 전송</a:t>
            </a:r>
            <a:endParaRPr sz="1409"/>
          </a:p>
        </p:txBody>
      </p:sp>
      <p:cxnSp>
        <p:nvCxnSpPr>
          <p:cNvPr id="428" name="Google Shape;428;p37"/>
          <p:cNvCxnSpPr/>
          <p:nvPr/>
        </p:nvCxnSpPr>
        <p:spPr>
          <a:xfrm>
            <a:off x="771775" y="298395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37"/>
          <p:cNvSpPr/>
          <p:nvPr/>
        </p:nvSpPr>
        <p:spPr>
          <a:xfrm>
            <a:off x="771779" y="3923968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165600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3.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현재는 카카오 API를 활용해 위도, 경도 값을 바탕으로 위치 추출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430" name="Google Shape;430;p37"/>
          <p:cNvCxnSpPr/>
          <p:nvPr/>
        </p:nvCxnSpPr>
        <p:spPr>
          <a:xfrm>
            <a:off x="771775" y="392270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3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3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39" name="Google Shape;439;p38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AWS S3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441" name="Google Shape;441;p38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저장소 관리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442" name="Google Shape;44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23" y="2045207"/>
            <a:ext cx="3623050" cy="1701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857" y="4498600"/>
            <a:ext cx="3272293" cy="26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1848" y="2045198"/>
            <a:ext cx="2720775" cy="2184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38"/>
          <p:cNvCxnSpPr/>
          <p:nvPr/>
        </p:nvCxnSpPr>
        <p:spPr>
          <a:xfrm>
            <a:off x="4575500" y="3137338"/>
            <a:ext cx="31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6" name="Google Shape;446;p38"/>
          <p:cNvSpPr/>
          <p:nvPr/>
        </p:nvSpPr>
        <p:spPr>
          <a:xfrm>
            <a:off x="595025" y="3932800"/>
            <a:ext cx="4310400" cy="4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-230399" lvl="0" marL="302399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라즈베리파이에서 전송시 raspberrypi_video 폴더에 해당하는 시리얼 번호로 저장</a:t>
            </a:r>
            <a:endParaRPr sz="1409"/>
          </a:p>
        </p:txBody>
      </p:sp>
      <p:sp>
        <p:nvSpPr>
          <p:cNvPr id="447" name="Google Shape;447;p38"/>
          <p:cNvSpPr/>
          <p:nvPr/>
        </p:nvSpPr>
        <p:spPr>
          <a:xfrm>
            <a:off x="595025" y="4552625"/>
            <a:ext cx="4310400" cy="491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웹 업로드시 user_{user_id}_이름.mp4로 uploads 폴더에 저장</a:t>
            </a:r>
            <a:endParaRPr sz="1409"/>
          </a:p>
        </p:txBody>
      </p:sp>
      <p:cxnSp>
        <p:nvCxnSpPr>
          <p:cNvPr id="448" name="Google Shape;448;p38"/>
          <p:cNvCxnSpPr/>
          <p:nvPr/>
        </p:nvCxnSpPr>
        <p:spPr>
          <a:xfrm>
            <a:off x="595025" y="3930275"/>
            <a:ext cx="1200" cy="527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9" name="Google Shape;449;p38"/>
          <p:cNvCxnSpPr/>
          <p:nvPr/>
        </p:nvCxnSpPr>
        <p:spPr>
          <a:xfrm>
            <a:off x="595025" y="4542736"/>
            <a:ext cx="1200" cy="527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5" name="Google Shape;455;p3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" name="Google Shape;456;p3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58" name="Google Shape;458;p39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AWS S3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59" name="Google Shape;459;p3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460" name="Google Shape;460;p39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WebHook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461" name="Google Shape;46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400" y="1978975"/>
            <a:ext cx="2810554" cy="2820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47625">
              <a:srgbClr val="000000">
                <a:alpha val="45000"/>
              </a:srgbClr>
            </a:outerShdw>
          </a:effectLst>
        </p:spPr>
      </p:pic>
      <p:sp>
        <p:nvSpPr>
          <p:cNvPr id="462" name="Google Shape;462;p39"/>
          <p:cNvSpPr/>
          <p:nvPr/>
        </p:nvSpPr>
        <p:spPr>
          <a:xfrm>
            <a:off x="771775" y="2047725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S3에 람다 함수를 만들어 FastAPI 서버에 WebHook으로 연결</a:t>
            </a:r>
            <a:endParaRPr sz="1409"/>
          </a:p>
        </p:txBody>
      </p:sp>
      <p:cxnSp>
        <p:nvCxnSpPr>
          <p:cNvPr id="463" name="Google Shape;463;p39"/>
          <p:cNvCxnSpPr/>
          <p:nvPr/>
        </p:nvCxnSpPr>
        <p:spPr>
          <a:xfrm>
            <a:off x="771775" y="204520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4" name="Google Shape;464;p39"/>
          <p:cNvSpPr/>
          <p:nvPr/>
        </p:nvSpPr>
        <p:spPr>
          <a:xfrm>
            <a:off x="771779" y="2985218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165600" wrap="square" tIns="92025">
            <a:noAutofit/>
          </a:bodyPr>
          <a:lstStyle/>
          <a:p>
            <a:pPr indent="-147599" lvl="0" marL="219599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이를 통해 S3 버킷에 파일이 업로드 되면 JSON으로 변환하여 POST 요청을 보내고, 모델을 사용해서 분석을 시작</a:t>
            </a:r>
            <a:endParaRPr sz="1409"/>
          </a:p>
        </p:txBody>
      </p:sp>
      <p:cxnSp>
        <p:nvCxnSpPr>
          <p:cNvPr id="465" name="Google Shape;465;p39"/>
          <p:cNvCxnSpPr/>
          <p:nvPr/>
        </p:nvCxnSpPr>
        <p:spPr>
          <a:xfrm>
            <a:off x="771775" y="298395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9"/>
          <p:cNvSpPr/>
          <p:nvPr/>
        </p:nvSpPr>
        <p:spPr>
          <a:xfrm>
            <a:off x="771779" y="3923968"/>
            <a:ext cx="4310400" cy="78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165600" wrap="square" tIns="92025">
            <a:noAutofit/>
          </a:bodyPr>
          <a:lstStyle/>
          <a:p>
            <a:pPr indent="-147599" lvl="0" marL="219599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3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사용자가 영상을 분석할 필요 없이 영상이 업로드 되는 순간 즉시 분석 시작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467" name="Google Shape;467;p39"/>
          <p:cNvCxnSpPr/>
          <p:nvPr/>
        </p:nvCxnSpPr>
        <p:spPr>
          <a:xfrm>
            <a:off x="771775" y="3922700"/>
            <a:ext cx="0" cy="789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0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75" name="Google Shape;475;p40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번호판 인식 모델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76" name="Google Shape;476;p40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2" name="Google Shape;482;p4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486" name="Google Shape;486;p4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YOLOv8 + OCR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cxnSp>
        <p:nvCxnSpPr>
          <p:cNvPr id="488" name="Google Shape;488;p41"/>
          <p:cNvCxnSpPr/>
          <p:nvPr/>
        </p:nvCxnSpPr>
        <p:spPr>
          <a:xfrm>
            <a:off x="594900" y="2349221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41"/>
          <p:cNvSpPr/>
          <p:nvPr/>
        </p:nvSpPr>
        <p:spPr>
          <a:xfrm>
            <a:off x="577425" y="4140301"/>
            <a:ext cx="8092800" cy="43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차량과 번호판 감지를 위한 사전 학습 모델 사용 </a:t>
            </a:r>
            <a:endParaRPr sz="1409"/>
          </a:p>
        </p:txBody>
      </p:sp>
      <p:cxnSp>
        <p:nvCxnSpPr>
          <p:cNvPr id="490" name="Google Shape;490;p41"/>
          <p:cNvCxnSpPr/>
          <p:nvPr/>
        </p:nvCxnSpPr>
        <p:spPr>
          <a:xfrm>
            <a:off x="577425" y="4138900"/>
            <a:ext cx="0" cy="43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1"/>
          <p:cNvSpPr/>
          <p:nvPr/>
        </p:nvSpPr>
        <p:spPr>
          <a:xfrm>
            <a:off x="577425" y="4613979"/>
            <a:ext cx="8092800" cy="43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차량 번호판 감지를 위해 Roboflow 데이터셋 사용 (약 1만장) </a:t>
            </a:r>
            <a:endParaRPr sz="1409"/>
          </a:p>
        </p:txBody>
      </p:sp>
      <p:cxnSp>
        <p:nvCxnSpPr>
          <p:cNvPr id="492" name="Google Shape;492;p41"/>
          <p:cNvCxnSpPr/>
          <p:nvPr/>
        </p:nvCxnSpPr>
        <p:spPr>
          <a:xfrm>
            <a:off x="577425" y="4612577"/>
            <a:ext cx="0" cy="437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3" name="Google Shape;493;p41"/>
          <p:cNvCxnSpPr/>
          <p:nvPr/>
        </p:nvCxnSpPr>
        <p:spPr>
          <a:xfrm>
            <a:off x="4623775" y="2397446"/>
            <a:ext cx="21600" cy="120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" name="Google Shape;494;p41"/>
          <p:cNvSpPr/>
          <p:nvPr/>
        </p:nvSpPr>
        <p:spPr>
          <a:xfrm>
            <a:off x="610254" y="2349846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Pytorch 기반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endParaRPr sz="1409"/>
          </a:p>
        </p:txBody>
      </p:sp>
      <p:cxnSp>
        <p:nvCxnSpPr>
          <p:cNvPr id="495" name="Google Shape;495;p41"/>
          <p:cNvCxnSpPr/>
          <p:nvPr/>
        </p:nvCxnSpPr>
        <p:spPr>
          <a:xfrm>
            <a:off x="594900" y="2783483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41"/>
          <p:cNvSpPr/>
          <p:nvPr/>
        </p:nvSpPr>
        <p:spPr>
          <a:xfrm>
            <a:off x="610254" y="2784113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상대적으로 무거움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endParaRPr sz="1409"/>
          </a:p>
        </p:txBody>
      </p:sp>
      <p:cxnSp>
        <p:nvCxnSpPr>
          <p:cNvPr id="497" name="Google Shape;497;p41"/>
          <p:cNvCxnSpPr/>
          <p:nvPr/>
        </p:nvCxnSpPr>
        <p:spPr>
          <a:xfrm>
            <a:off x="594138" y="3218408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1"/>
          <p:cNvSpPr/>
          <p:nvPr/>
        </p:nvSpPr>
        <p:spPr>
          <a:xfrm>
            <a:off x="608687" y="3219042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3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비교적 사용하기 쉬움</a:t>
            </a:r>
            <a:endParaRPr sz="1409"/>
          </a:p>
        </p:txBody>
      </p:sp>
      <p:sp>
        <p:nvSpPr>
          <p:cNvPr id="499" name="Google Shape;499;p41"/>
          <p:cNvSpPr/>
          <p:nvPr/>
        </p:nvSpPr>
        <p:spPr>
          <a:xfrm>
            <a:off x="4818304" y="2349846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PaddlePaddle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기반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endParaRPr sz="1409"/>
          </a:p>
        </p:txBody>
      </p:sp>
      <p:sp>
        <p:nvSpPr>
          <p:cNvPr id="500" name="Google Shape;500;p41"/>
          <p:cNvSpPr/>
          <p:nvPr/>
        </p:nvSpPr>
        <p:spPr>
          <a:xfrm>
            <a:off x="4818304" y="2784113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초경량 모델부터 서버용까지 다양함 </a:t>
            </a:r>
            <a:endParaRPr sz="1409"/>
          </a:p>
        </p:txBody>
      </p:sp>
      <p:sp>
        <p:nvSpPr>
          <p:cNvPr id="501" name="Google Shape;501;p41"/>
          <p:cNvSpPr/>
          <p:nvPr/>
        </p:nvSpPr>
        <p:spPr>
          <a:xfrm>
            <a:off x="4808700" y="3219042"/>
            <a:ext cx="3825900" cy="36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3</a:t>
            </a: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.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GPU 기반으로 사용하기 복잡함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</a:t>
            </a:r>
            <a:endParaRPr sz="1409"/>
          </a:p>
        </p:txBody>
      </p:sp>
      <p:sp>
        <p:nvSpPr>
          <p:cNvPr id="502" name="Google Shape;502;p41"/>
          <p:cNvSpPr/>
          <p:nvPr/>
        </p:nvSpPr>
        <p:spPr>
          <a:xfrm>
            <a:off x="1684250" y="2014912"/>
            <a:ext cx="1658700" cy="264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EasyOCR</a:t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5901900" y="2014899"/>
            <a:ext cx="1658700" cy="264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PaddleOCR</a:t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504" name="Google Shape;504;p41"/>
          <p:cNvCxnSpPr/>
          <p:nvPr/>
        </p:nvCxnSpPr>
        <p:spPr>
          <a:xfrm>
            <a:off x="4817500" y="2349221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41"/>
          <p:cNvCxnSpPr/>
          <p:nvPr/>
        </p:nvCxnSpPr>
        <p:spPr>
          <a:xfrm>
            <a:off x="4817500" y="2783483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41"/>
          <p:cNvCxnSpPr/>
          <p:nvPr/>
        </p:nvCxnSpPr>
        <p:spPr>
          <a:xfrm>
            <a:off x="4808702" y="3218408"/>
            <a:ext cx="0" cy="366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41"/>
          <p:cNvSpPr/>
          <p:nvPr/>
        </p:nvSpPr>
        <p:spPr>
          <a:xfrm>
            <a:off x="3515425" y="3798900"/>
            <a:ext cx="2238300" cy="264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3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YOLOv8</a:t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>
            <a:off x="4817875" y="1719125"/>
            <a:ext cx="29889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추진 배경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주요 기능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벤치마킹 </a:t>
            </a: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차별점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의의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기대효과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향후 발전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4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29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16" name="Google Shape;516;p42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17" name="Google Shape;517;p4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518" name="Google Shape;518;p42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번호판 인식 결과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519" name="Google Shape;519;p42" title="result_opencv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775" y="2469116"/>
            <a:ext cx="3663475" cy="21942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520" name="Google Shape;520;p42" title="result_한글_pillo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5350" y="2469128"/>
            <a:ext cx="3663475" cy="219426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sp>
        <p:nvSpPr>
          <p:cNvPr id="521" name="Google Shape;521;p42"/>
          <p:cNvSpPr txBox="1"/>
          <p:nvPr/>
        </p:nvSpPr>
        <p:spPr>
          <a:xfrm>
            <a:off x="771775" y="2064778"/>
            <a:ext cx="1730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1차 인식 결과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22" name="Google Shape;522;p42"/>
          <p:cNvSpPr txBox="1"/>
          <p:nvPr/>
        </p:nvSpPr>
        <p:spPr>
          <a:xfrm>
            <a:off x="4695350" y="2064778"/>
            <a:ext cx="1730400" cy="3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2차 인식 결과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4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31" name="Google Shape;531;p43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32" name="Google Shape;532;p4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533" name="Google Shape;533;p43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문제점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34" name="Google Shape;534;p43"/>
          <p:cNvSpPr/>
          <p:nvPr/>
        </p:nvSpPr>
        <p:spPr>
          <a:xfrm>
            <a:off x="1453850" y="2546565"/>
            <a:ext cx="2734800" cy="23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Asta Sans ExtraBold"/>
                <a:ea typeface="Asta Sans ExtraBold"/>
                <a:cs typeface="Asta Sans ExtraBold"/>
                <a:sym typeface="Asta Sans ExtraBold"/>
              </a:rPr>
              <a:t>영상 데이터 한계</a:t>
            </a:r>
            <a:endParaRPr sz="15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sta Sans Medium"/>
                <a:ea typeface="Asta Sans Medium"/>
                <a:cs typeface="Asta Sans Medium"/>
                <a:sym typeface="Asta Sans Medium"/>
              </a:rPr>
              <a:t>입력 영상의  해상도 및 노이즈로 인한 가독성 저하</a:t>
            </a:r>
            <a:endParaRPr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535" name="Google Shape;535;p43"/>
          <p:cNvSpPr/>
          <p:nvPr/>
        </p:nvSpPr>
        <p:spPr>
          <a:xfrm>
            <a:off x="4955350" y="2546565"/>
            <a:ext cx="2734800" cy="233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latin typeface="Asta Sans ExtraBold"/>
                <a:ea typeface="Asta Sans ExtraBold"/>
                <a:cs typeface="Asta Sans ExtraBold"/>
                <a:sym typeface="Asta Sans ExtraBold"/>
              </a:rPr>
              <a:t>OCR</a:t>
            </a:r>
            <a:r>
              <a:rPr lang="ko" sz="1500">
                <a:latin typeface="Asta Sans ExtraBold"/>
                <a:ea typeface="Asta Sans ExtraBold"/>
                <a:cs typeface="Asta Sans ExtraBold"/>
                <a:sym typeface="Asta Sans ExtraBold"/>
              </a:rPr>
              <a:t>모델의 한글 인식 오류</a:t>
            </a:r>
            <a:endParaRPr sz="1500"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ko">
                <a:latin typeface="Asta Sans Medium"/>
                <a:ea typeface="Asta Sans Medium"/>
                <a:cs typeface="Asta Sans Medium"/>
                <a:sym typeface="Asta Sans Medium"/>
              </a:rPr>
              <a:t>easyOCR 라이브러리의 한글/숫자 오인식 문제 발생</a:t>
            </a:r>
            <a:endParaRPr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536" name="Google Shape;536;p43"/>
          <p:cNvSpPr/>
          <p:nvPr/>
        </p:nvSpPr>
        <p:spPr>
          <a:xfrm>
            <a:off x="2405600" y="2037965"/>
            <a:ext cx="831300" cy="8313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3"/>
          <p:cNvSpPr/>
          <p:nvPr/>
        </p:nvSpPr>
        <p:spPr>
          <a:xfrm>
            <a:off x="5907100" y="2037965"/>
            <a:ext cx="831300" cy="831300"/>
          </a:xfrm>
          <a:prstGeom prst="ellipse">
            <a:avLst/>
          </a:prstGeom>
          <a:solidFill>
            <a:schemeClr val="dk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161" y="2269528"/>
            <a:ext cx="368175" cy="3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654" y="2269528"/>
            <a:ext cx="368175" cy="36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5" name="Google Shape;545;p4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4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48" name="Google Shape;548;p44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49" name="Google Shape;549;p4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550" name="Google Shape;550;p44" title="frame_0001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438" y="1337175"/>
            <a:ext cx="6557126" cy="368837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6" name="Google Shape;556;p4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7" name="Google Shape;557;p4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59" name="Google Shape;559;p45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60" name="Google Shape;560;p4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561" name="Google Shape;561;p45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 전처리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과정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62" name="Google Shape;562;p45"/>
          <p:cNvSpPr/>
          <p:nvPr/>
        </p:nvSpPr>
        <p:spPr>
          <a:xfrm>
            <a:off x="594913" y="2364950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30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객체 탐지 및 영역 추출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실시간 영상 프레임 추출 및 객체 탐치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배경노이즈를 배제하고 번호판 이미지 잘라내기 </a:t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3" name="Google Shape;563;p45"/>
          <p:cNvSpPr/>
          <p:nvPr/>
        </p:nvSpPr>
        <p:spPr>
          <a:xfrm>
            <a:off x="1176563" y="2187396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1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4" name="Google Shape;564;p45"/>
          <p:cNvSpPr/>
          <p:nvPr/>
        </p:nvSpPr>
        <p:spPr>
          <a:xfrm>
            <a:off x="2202601" y="2367525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30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이미지 전처리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명암 보정 + 기울기 보정</a:t>
            </a:r>
            <a:endParaRPr b="1" sz="8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업스케일링과 명암보정을 적용하여 글자 윤곽 선명화.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기울기 보정으로 번호판을 수평으로 정렬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5" name="Google Shape;565;p45"/>
          <p:cNvSpPr/>
          <p:nvPr/>
        </p:nvSpPr>
        <p:spPr>
          <a:xfrm>
            <a:off x="3810290" y="2367538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30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OCR 인식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Paddle ocr, EasyOCR</a:t>
            </a:r>
            <a:endParaRPr b="1" sz="8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전처리된 이미지 분석해 텍스트 데이터로 변환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6" name="Google Shape;566;p45"/>
          <p:cNvSpPr/>
          <p:nvPr/>
        </p:nvSpPr>
        <p:spPr>
          <a:xfrm>
            <a:off x="5417978" y="2367525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30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데이터 정규화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혼동하기 쉬운 문자 치환 (0 / O, I / 1)</a:t>
            </a:r>
            <a:endParaRPr b="1" sz="8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특수문자 제거 후 한글+숫자 조합 및 자리수 검증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7" name="Google Shape;567;p45"/>
          <p:cNvSpPr/>
          <p:nvPr/>
        </p:nvSpPr>
        <p:spPr>
          <a:xfrm>
            <a:off x="4392000" y="219755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3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8" name="Google Shape;568;p45"/>
          <p:cNvSpPr/>
          <p:nvPr/>
        </p:nvSpPr>
        <p:spPr>
          <a:xfrm>
            <a:off x="7025688" y="2367551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30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시계열 투표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    슬라이딩 윈도우 투표 방식</a:t>
            </a:r>
            <a:endParaRPr b="1" sz="8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연속된 프레임의 인식 결과를 큐에 저장하고 가장 많이 인식된 번호를 최종 결과로 확정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69" name="Google Shape;569;p45"/>
          <p:cNvSpPr/>
          <p:nvPr/>
        </p:nvSpPr>
        <p:spPr>
          <a:xfrm>
            <a:off x="2784288" y="219755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2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70" name="Google Shape;570;p45"/>
          <p:cNvSpPr/>
          <p:nvPr/>
        </p:nvSpPr>
        <p:spPr>
          <a:xfrm>
            <a:off x="5999675" y="219755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4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71" name="Google Shape;571;p45"/>
          <p:cNvSpPr/>
          <p:nvPr/>
        </p:nvSpPr>
        <p:spPr>
          <a:xfrm>
            <a:off x="7607350" y="218740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5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4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80" name="Google Shape;580;p46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번호판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81" name="Google Shape;581;p4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582" name="Google Shape;582;p46" title="frame_04380-20260122-08210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338" y="1415950"/>
            <a:ext cx="6081574" cy="34208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50000"/>
              </a:srgbClr>
            </a:outerShdw>
          </a:effectLst>
        </p:spPr>
      </p:pic>
      <p:pic>
        <p:nvPicPr>
          <p:cNvPr id="583" name="Google Shape;5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950" y="1488334"/>
            <a:ext cx="3962700" cy="14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7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591" name="Google Shape;591;p47"/>
          <p:cNvSpPr txBox="1"/>
          <p:nvPr/>
        </p:nvSpPr>
        <p:spPr>
          <a:xfrm>
            <a:off x="624400" y="2394725"/>
            <a:ext cx="4154100" cy="97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차량 및 도로 시설물</a:t>
            </a:r>
            <a:endParaRPr sz="3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객체 탐지 모델 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592" name="Google Shape;592;p47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8" name="Google Shape;598;p4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4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01" name="Google Shape;601;p48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02" name="Google Shape;602;p4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603" name="Google Shape;603;p48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사용 기술 및 프레임워크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04" name="Google Shape;604;p48"/>
          <p:cNvSpPr/>
          <p:nvPr/>
        </p:nvSpPr>
        <p:spPr>
          <a:xfrm>
            <a:off x="594925" y="1972115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05" name="Google Shape;605;p48"/>
          <p:cNvSpPr/>
          <p:nvPr/>
        </p:nvSpPr>
        <p:spPr>
          <a:xfrm>
            <a:off x="4774480" y="1972100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F5&quot;&gt;&lt;path d=&quot;M480-406.67 40.67-643.33 480-880l440 236.67-440 236.66Zm0 163.34L64.33-467l70-38L480-319l346.33-186 70 38L480-243.33ZM480-80 64.33-303.67l70-38 345.67 186 346.33-186 70 38L480-80Zm0-403 301-160.33-301-160.34-300.33 160.34L480-483Zm.67-160.33Z&quot;/&gt;&lt;/svg&gt;" id="606" name="Google Shape;60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75" y="2142744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8"/>
          <p:cNvSpPr/>
          <p:nvPr/>
        </p:nvSpPr>
        <p:spPr>
          <a:xfrm>
            <a:off x="1079665" y="2117588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Deep Learning Framework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핵심 딥러닝 엔진 및 학습 환경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08" name="Google Shape;608;p48"/>
          <p:cNvSpPr/>
          <p:nvPr/>
        </p:nvSpPr>
        <p:spPr>
          <a:xfrm>
            <a:off x="1128000" y="2621525"/>
            <a:ext cx="6987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Pytorch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09" name="Google Shape;609;p48"/>
          <p:cNvSpPr/>
          <p:nvPr/>
        </p:nvSpPr>
        <p:spPr>
          <a:xfrm>
            <a:off x="1887600" y="2620875"/>
            <a:ext cx="9087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Detectron2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0" name="Google Shape;610;p48"/>
          <p:cNvSpPr/>
          <p:nvPr/>
        </p:nvSpPr>
        <p:spPr>
          <a:xfrm>
            <a:off x="2846248" y="2620875"/>
            <a:ext cx="7359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CUDA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1" name="Google Shape;611;p48"/>
          <p:cNvSpPr/>
          <p:nvPr/>
        </p:nvSpPr>
        <p:spPr>
          <a:xfrm>
            <a:off x="5259215" y="2120088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Model</a:t>
            </a: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 Architecture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Segmentation을 위한 핵심 알고리즘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5307550" y="2624025"/>
            <a:ext cx="10401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Mask R-CNN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6398850" y="2620875"/>
            <a:ext cx="10401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ResNet-50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5307550" y="2900350"/>
            <a:ext cx="5874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FPN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5" name="Google Shape;615;p48"/>
          <p:cNvSpPr/>
          <p:nvPr/>
        </p:nvSpPr>
        <p:spPr>
          <a:xfrm>
            <a:off x="5949800" y="2900350"/>
            <a:ext cx="5874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RPN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6" name="Google Shape;616;p48"/>
          <p:cNvSpPr/>
          <p:nvPr/>
        </p:nvSpPr>
        <p:spPr>
          <a:xfrm>
            <a:off x="7490150" y="2620875"/>
            <a:ext cx="7761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RoiAlign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7" name="Google Shape;617;p48"/>
          <p:cNvSpPr/>
          <p:nvPr/>
        </p:nvSpPr>
        <p:spPr>
          <a:xfrm>
            <a:off x="594925" y="3353440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18" name="Google Shape;618;p48"/>
          <p:cNvSpPr/>
          <p:nvPr/>
        </p:nvSpPr>
        <p:spPr>
          <a:xfrm>
            <a:off x="1079665" y="3498913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Deep Processing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이미지 처리 및 지오메트리 연산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9" name="Google Shape;619;p48"/>
          <p:cNvSpPr/>
          <p:nvPr/>
        </p:nvSpPr>
        <p:spPr>
          <a:xfrm>
            <a:off x="1128000" y="4002850"/>
            <a:ext cx="7359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OpenCV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1923350" y="4002850"/>
            <a:ext cx="7359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Shapely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1" name="Google Shape;621;p48"/>
          <p:cNvSpPr/>
          <p:nvPr/>
        </p:nvSpPr>
        <p:spPr>
          <a:xfrm>
            <a:off x="2718700" y="4002850"/>
            <a:ext cx="7359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Numpy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2" name="Google Shape;622;p48"/>
          <p:cNvSpPr/>
          <p:nvPr/>
        </p:nvSpPr>
        <p:spPr>
          <a:xfrm>
            <a:off x="1128000" y="4267075"/>
            <a:ext cx="8397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Matplotlib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3" name="Google Shape;623;p48"/>
          <p:cNvSpPr/>
          <p:nvPr/>
        </p:nvSpPr>
        <p:spPr>
          <a:xfrm>
            <a:off x="2025150" y="4267075"/>
            <a:ext cx="10401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JSON Parsing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4" name="Google Shape;624;p48"/>
          <p:cNvSpPr/>
          <p:nvPr/>
        </p:nvSpPr>
        <p:spPr>
          <a:xfrm>
            <a:off x="4774475" y="3353440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5" name="Google Shape;625;p48"/>
          <p:cNvSpPr/>
          <p:nvPr/>
        </p:nvSpPr>
        <p:spPr>
          <a:xfrm>
            <a:off x="5259215" y="3498913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Training Utilities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Detectron2 전용 학습 및 데이터 관리 도구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6" name="Google Shape;626;p48"/>
          <p:cNvSpPr/>
          <p:nvPr/>
        </p:nvSpPr>
        <p:spPr>
          <a:xfrm>
            <a:off x="5307550" y="4267075"/>
            <a:ext cx="11166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Default Trainer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7" name="Google Shape;627;p48"/>
          <p:cNvSpPr/>
          <p:nvPr/>
        </p:nvSpPr>
        <p:spPr>
          <a:xfrm>
            <a:off x="5307550" y="4002850"/>
            <a:ext cx="13047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Metadata Catalog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8" name="Google Shape;628;p48"/>
          <p:cNvSpPr/>
          <p:nvPr/>
        </p:nvSpPr>
        <p:spPr>
          <a:xfrm>
            <a:off x="6663550" y="4002850"/>
            <a:ext cx="11640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Dataset Catalog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29" name="Google Shape;629;p48"/>
          <p:cNvSpPr/>
          <p:nvPr/>
        </p:nvSpPr>
        <p:spPr>
          <a:xfrm>
            <a:off x="6468425" y="4267075"/>
            <a:ext cx="8397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Model Zoo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30" name="Google Shape;630;p48"/>
          <p:cNvSpPr/>
          <p:nvPr/>
        </p:nvSpPr>
        <p:spPr>
          <a:xfrm>
            <a:off x="1128001" y="2885750"/>
            <a:ext cx="11166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Tensorboard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DF9D9B&quot;&gt;&lt;path d=&quot;M748.33-82.5q-5.66-2.17-11-7.5L508-319.33q-5.33-5.34-7.5-11-2.17-5.67-2.17-12.34 0-6.66 2.17-12.33t7.5-11l85-85q5.33-5.33 11-7.5t12.33-2.17q6.67 0 12.34 2.17 5.66 2.17 11 7.5L869-221.67q5.33 5.34 7.5 11 2.17 5.67 2.17 12.34 0 6.66-2.17 12.33t-7.5 11l-85 85q-5.33 5.33-11 7.5t-12.33 2.17q-6.67 0-12.34-2.17Zm12.34-77.5L799-198.33 616.67-380.67l-38.34 38.34L760.67-160ZM185.5-82.33Q179.33-84.67 174-90l-84-84q-5.33-5.33-7.67-11.5Q80-191.67 80-198.33q0-6.67 2.33-12.34 2.34-5.66 7.67-11l220.67-220.66h85L432.33-479 260.67-650.67h-57L80-774.33 183.67-878l123.66 123.67v57L479-525.67 604.33-651l-59-59 56-56h-113L467-787.33 599.67-920 621-898.67v113l56-56 160 160q15.67 15.67 24.33 35.84Q870-625.67 870-603q0 21.33-7.33 41-7.34 19.67-21 35.33l-85-85-56 56L652-604.33 442.33-394.67v84L221.67-90q-5.34 5.33-11 7.67Q205-80 198.33-80q-6.66 0-12.83-2.33ZM198.33-160l190-190v-38.33H350l-190 190L198.33-160Zm0 0L160-198.33l19.67 18.66L198.33-160Zm562.34 0L799-198.33 760.67-160Z&quot;/&gt;&lt;/svg&gt;" id="631" name="Google Shape;6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225" y="351895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DF9D9B&quot;&gt;&lt;path d=&quot;M319-160q-9 0-16.83-4.5Q294.33-169 290-177l-82-146.33h66.67l41.33 80h90.67v-33.34H336l-41.33-80H190l-61-106.66q-2-4.34-3.17-8.34-1.16-4-1.16-8.33 0-2.67 4.33-16.67l61-106.66h104.67l41.33-80h70.67v-33.34H316l-41.33 80H208L290-783q4.33-8 12.17-12.5Q310-800 319-800h111q14.33 0 23.83 9.5 9.5 9.5 9.5 23.83v170h-76.66l-33.34 33.34h110v126.66h-94.66l-39.34-80h-96L200-483.33h108l40 80h115.33v210q0 14.33-9.5 23.83-9.5 9.5-23.83 9.5H319Zm211 0q-14.33 0-23.83-9.5-9.5-9.5-9.5-23.83v-210H612l40-80h108l-33.33-33.34h-96l-39.34 80h-94.66v-126.66h110l-33.34-33.34h-76.66v-170q0-14.33 9.5-23.83 9.5-9.5 23.83-9.5h111q9 0 16.83 4.5Q665.67-791 670-783l82 146.33h-66.67l-41.33-80h-90.67v33.34H624l41.33 80H770l61 106.66q2 4.34 3.17 8.34 1.16 4 1.16 8.33 0 2.67-4.33 16.67l-61 106.66H665.33l-41.33 80h-70.67v33.34H644l41.33-80H752L670-177q-4.33 8-12.17 12.5Q650-160 641-160H530Z&quot;/&gt;&lt;/svg&gt;" id="632" name="Google Shape;63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225" y="21440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20q-151 0-255.5-46.5T120-280v-400q0-66 105.5-113T480-840q149 0 254.5 47T840-680v400q0 67-104.5 113.5T480-120Zm0-485q87 0 177.33-26.17 90.34-26.16 111.34-57.83-21.67-31-111.84-57.67-90.16-26.66-176.83-26.66-89 0-177.5 25.83T190.67-689q23.33 33.33 111.16 58.67Q389.67-605 480-605Zm-.67 209q42 0 83-4.33 41-4.34 78.5-12.84T712.17-434q33.83-12.33 61.16-27.67V-605q-28 15.33-61.83 27.67-33.83 12.33-71.67 20.83-37.83 8.5-78.16 13.17-40.34 4.66-82.34 4.66T396-543.33q-41.33-4.67-78.83-13.17t-70.84-20.83Q213-589.67 186.67-605v143.33Q213-446.33 246-434q33 12.33 70.5 20.83 37.5 8.5 78.83 12.84 41.34 4.33 84 4.33Zm.67 209.33q47.33 0 97.17-8 49.83-8 91.5-21.16Q710.33-229 739-245.17q28.67-16.16 34.33-33.16v-116Q746-379 712.17-367q-33.84 12-71.34 20.5t-78.16 12.83q-40.67 4.34-83.34 4.34-42.66 0-84-4.34Q354-338 316.5-346.5T246-367q-33-12-59.33-27.33v117q5 16.33 33.16 32.66Q248-228.33 290-215.5q42 12.83 92 20.83 50 8 98 8Z&quot;/&gt;&lt;/svg&gt;" id="633" name="Google Shape;63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675" y="353072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9" name="Google Shape;639;p4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4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42" name="Google Shape;642;p49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43" name="Google Shape;643;p4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644" name="Google Shape;644;p49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데이터셋 구성 및 통계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45" name="Google Shape;645;p49"/>
          <p:cNvSpPr/>
          <p:nvPr/>
        </p:nvSpPr>
        <p:spPr>
          <a:xfrm>
            <a:off x="594850" y="1974325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46" name="Google Shape;646;p49"/>
          <p:cNvSpPr/>
          <p:nvPr/>
        </p:nvSpPr>
        <p:spPr>
          <a:xfrm>
            <a:off x="757782" y="2215511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신호위반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76,648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45.0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647" name="Google Shape;647;p49"/>
          <p:cNvSpPr/>
          <p:nvPr/>
        </p:nvSpPr>
        <p:spPr>
          <a:xfrm>
            <a:off x="3273595" y="1974325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48" name="Google Shape;648;p49"/>
          <p:cNvSpPr/>
          <p:nvPr/>
        </p:nvSpPr>
        <p:spPr>
          <a:xfrm>
            <a:off x="3436527" y="2215511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중앙선침범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58,786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34.5%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649" name="Google Shape;649;p49"/>
          <p:cNvSpPr/>
          <p:nvPr/>
        </p:nvSpPr>
        <p:spPr>
          <a:xfrm>
            <a:off x="5952339" y="1974325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50" name="Google Shape;650;p49"/>
          <p:cNvSpPr/>
          <p:nvPr/>
        </p:nvSpPr>
        <p:spPr>
          <a:xfrm>
            <a:off x="6115272" y="2215511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진로변경위반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34,994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20.5%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651" name="Google Shape;651;p49"/>
          <p:cNvSpPr/>
          <p:nvPr/>
        </p:nvSpPr>
        <p:spPr>
          <a:xfrm>
            <a:off x="594850" y="3338250"/>
            <a:ext cx="3918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F19E39&quot;&gt;&lt;path d=&quot;M160-160v-640h66.67v640H160Zm286.67 0v-160.67h66.66V-160h-66.66Zm286.66 0v-640H800v640h-66.67ZM446.67-400.67V-560h66.66v159.33h-66.66Zm0-239.33v-160h66.66v160h-66.66Z&quot;/&gt;&lt;/svg&gt;" id="652" name="Google Shape;65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132" y="2121519"/>
            <a:ext cx="582786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EA3323&quot;&gt;&lt;path d=&quot;M521.67-253q17-17 17-41.67 0-24.66-17-41.66-17-17-41.67-17t-41.67 17q-17 17-17 41.66 0 24.67 17 41.67T480-236q24.67 0 41.67-17Zm0-185.33q17-17 17-41.67t-17-41.67q-17-17-41.67-17t-41.67 17q-17 17-17 41.67t17 41.67q17 17 41.67 17t41.67-17Zm0-185.34q17-17 17-41.66 0-24.67-17-41.67T480-724q-24.67 0-41.67 17t-17 41.67q0 24.66 17 41.66 17 17 41.67 17t41.67-17Zm-245 272.34V-420q-51-12-83.84-50.33Q160-508.67 160-556h116.67v-66.67q-51-12-83.84-50Q160-710.67 160-758h116.67v-16q0-28.33 19.16-47.17Q315-840 343.33-840h273.34q28.33 0 47.5 18.83 19.16 18.84 19.16 47.17v16H800q0 47.33-32.83 85.33-32.84 38-83.84 50V-556H800q0 47.33-32.83 85.67Q734.33-432 683.33-420v68.67H800q0 48.66-32.83 86Q734.33-228 683.33-216v29.33q0 28.34-19.16 47.5Q645-120 616.67-120H343.33q-28.33 0-47.5-19.17-19.16-19.16-19.16-47.5V-216q-51-12-83.84-49.33-32.83-37.34-32.83-86h116.67Zm66.66 164.66h273.34v-586.66H343.33v586.66Zm0 0v-586.66 586.66Z&quot;/&gt;&lt;/svg&gt;" id="653" name="Google Shape;6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034" y="2121525"/>
            <a:ext cx="582786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5084C1&quot;&gt;&lt;path d=&quot;M146.67-229.33V-436-229.33ZM80-436l84.67-250.67Q170-702 182.83-711q12.84-9 29.17-9h213q-2.33 16.67-2.33 33.33 0 16.67 2.33 33.34H223.33l-50.66 150.66h327.66Q528-476 563-458.5t75 22.5H146.67v206.67h586.66V-427q17.56-2.73 34.28-8.2 16.72-5.47 32.39-13.13v335q0 14.16-9.58 23.75Q780.83-80 766.67-80h-27.34q-14.33 0-23.5-9.58-9.16-9.59-9.16-23.75v-49.34H173.33v49.34q0 14.16-9.58 23.75Q154.17-80 140-80h-26.67q-14.16 0-23.75-9.58Q80-99.17 80-113.33V-436Zm551.18 160q23.82 0 39.99-16.33 16.16-16.34 16.16-39.67 0-23.89-16.33-40.61t-39.67-16.72q-23.89 0-40.61 16.67Q574-355.98 574-332.16q0 23.83 16.68 39.99Q607.35-276 631.18-276Zm-380.67 0q23.82 0 39.99-16.33 16.17-16.34 16.17-39.67 0-23.89-16.34-40.61-16.33-16.72-39.66-16.72-23.89 0-40.61 16.67-16.73 16.68-16.73 40.5 0 23.83 16.68 39.99Q226.69-276 250.51-276Zm435.62-216q-80.46 0-137.3-56.84Q492-605.68 492-686.33 492-766 548.67-823q56.66-57 137.33-57 81 0 137.5 56.5T880-686q0 81-56.71 137.5T686.13-492Zm-16.8-160.67H706v-148.66h-36.67v148.66Zm18.34 83.34q9 0 15.33-6t6.33-15.34q0-9.33-6.4-15.33T688-612q-10 .67-15.67 6.67-5.66 6-5.66 15t6 15q6 6 15 6Z&quot;/&gt;&lt;/svg&gt;" id="654" name="Google Shape;65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531" y="2178375"/>
            <a:ext cx="473333" cy="49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20q-151 0-255.5-46.5T120-280v-400q0-66 105.5-113T480-840q149 0 254.5 47T840-680v400q0 67-104.5 113.5T480-120Zm0-485q87 0 177.33-26.17 90.34-26.16 111.34-57.83-21.67-31-111.84-57.67-90.16-26.66-176.83-26.66-89 0-177.5 25.83T190.67-689q23.33 33.33 111.16 58.67Q389.67-605 480-605Zm-.67 209q42 0 83-4.33 41-4.34 78.5-12.84T712.17-434q33.83-12.33 61.16-27.67V-605q-28 15.33-61.83 27.67-33.83 12.33-71.67 20.83-37.83 8.5-78.16 13.17-40.34 4.66-82.34 4.66T396-543.33q-41.33-4.67-78.83-13.17t-70.84-20.83Q213-589.67 186.67-605v143.33Q213-446.33 246-434q33 12.33 70.5 20.83 37.5 8.5 78.83 12.84 41.34 4.33 84 4.33Zm.67 209.33q47.33 0 97.17-8 49.83-8 91.5-21.16Q710.33-229 739-245.17q28.67-16.16 34.33-33.16v-116Q746-379 712.17-367q-33.84 12-71.34 20.5t-78.16 12.83q-40.67 4.34-83.34 4.34-42.66 0-84-4.34Q354-338 316.5-346.5T246-367q-33-12-59.33-27.33v117q5 16.33 33.16 32.66Q248-228.33 290-215.5q42 12.83 92 20.83 50 8 98 8Z&quot;/&gt;&lt;/svg&gt;" id="655" name="Google Shape;65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325" y="3546100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9"/>
          <p:cNvSpPr/>
          <p:nvPr/>
        </p:nvSpPr>
        <p:spPr>
          <a:xfrm>
            <a:off x="2078479" y="3589150"/>
            <a:ext cx="1240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총 데이터 수</a:t>
            </a:r>
            <a:endParaRPr sz="16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657" name="Google Shape;657;p49"/>
          <p:cNvSpPr/>
          <p:nvPr/>
        </p:nvSpPr>
        <p:spPr>
          <a:xfrm>
            <a:off x="1679800" y="3886646"/>
            <a:ext cx="17487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170,428</a:t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Total Images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58" name="Google Shape;658;p49"/>
          <p:cNvSpPr/>
          <p:nvPr/>
        </p:nvSpPr>
        <p:spPr>
          <a:xfrm>
            <a:off x="4630550" y="3338250"/>
            <a:ext cx="3918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59" name="Google Shape;659;p49"/>
          <p:cNvSpPr/>
          <p:nvPr/>
        </p:nvSpPr>
        <p:spPr>
          <a:xfrm>
            <a:off x="6111175" y="3589150"/>
            <a:ext cx="1289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데이터셋 출처</a:t>
            </a:r>
            <a:endParaRPr sz="16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660" name="Google Shape;660;p49"/>
          <p:cNvSpPr/>
          <p:nvPr/>
        </p:nvSpPr>
        <p:spPr>
          <a:xfrm>
            <a:off x="5235300" y="3886650"/>
            <a:ext cx="2735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AI-HUB : https://aihub.or.kr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434343&quot;&gt;&lt;path d=&quot;M146.67-226.67v-506.66 540-33.34Zm0 66.67q-27 0-46.84-20.17Q80-200.33 80-226.67v-506.66q0-26.34 19.83-46.5Q119.67-800 146.67-800H414l66.67 66.67h332.66q26.34 0 46.5 20.16Q880-693 880-666.67v267.34h-66.67v-267.34H453l-66.67-66.66H146.67v506.66H410V-160H146.67ZM611.33-59.33l-134.66-134 134.66-134 46.67 47-87 87 87 87-46.67 47Zm173.34 0-46.67-47 87-87-87-87 46.67-47 134.66 134-134.66 134Z&quot;/&gt;&lt;/svg&gt;" id="661" name="Google Shape;661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8825" y="3546100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5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5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5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0" name="Google Shape;670;p50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71" name="Google Shape;671;p50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672" name="Google Shape;672;p50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모델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아키텍처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73" name="Google Shape;673;p50"/>
          <p:cNvSpPr/>
          <p:nvPr/>
        </p:nvSpPr>
        <p:spPr>
          <a:xfrm>
            <a:off x="594938" y="2632213"/>
            <a:ext cx="738900" cy="740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Input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Image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4" name="Google Shape;674;p50"/>
          <p:cNvSpPr/>
          <p:nvPr/>
        </p:nvSpPr>
        <p:spPr>
          <a:xfrm>
            <a:off x="1652648" y="2440513"/>
            <a:ext cx="1130100" cy="1123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ResNet-</a:t>
            </a: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50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Backbone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5" name="Google Shape;675;p50"/>
          <p:cNvSpPr/>
          <p:nvPr/>
        </p:nvSpPr>
        <p:spPr>
          <a:xfrm>
            <a:off x="3101538" y="2440513"/>
            <a:ext cx="1106700" cy="1123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FPN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Feature Pyramid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6" name="Google Shape;676;p50"/>
          <p:cNvSpPr/>
          <p:nvPr/>
        </p:nvSpPr>
        <p:spPr>
          <a:xfrm>
            <a:off x="4484218" y="2440513"/>
            <a:ext cx="1106700" cy="1123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RPN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Proposal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7" name="Google Shape;677;p50"/>
          <p:cNvSpPr/>
          <p:nvPr/>
        </p:nvSpPr>
        <p:spPr>
          <a:xfrm>
            <a:off x="5866888" y="2440513"/>
            <a:ext cx="1042200" cy="1123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ROI Align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Pooling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8" name="Google Shape;678;p50"/>
          <p:cNvSpPr/>
          <p:nvPr/>
        </p:nvSpPr>
        <p:spPr>
          <a:xfrm>
            <a:off x="7325062" y="2214613"/>
            <a:ext cx="1224000" cy="539700"/>
          </a:xfrm>
          <a:prstGeom prst="roundRect">
            <a:avLst>
              <a:gd fmla="val 29977" name="adj"/>
            </a:avLst>
          </a:prstGeom>
          <a:solidFill>
            <a:srgbClr val="EEEEEE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Box Head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Class + BBox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79" name="Google Shape;679;p50"/>
          <p:cNvSpPr/>
          <p:nvPr/>
        </p:nvSpPr>
        <p:spPr>
          <a:xfrm>
            <a:off x="7325050" y="3250525"/>
            <a:ext cx="1224000" cy="539700"/>
          </a:xfrm>
          <a:prstGeom prst="roundRect">
            <a:avLst>
              <a:gd fmla="val 28083" name="adj"/>
            </a:avLst>
          </a:prstGeom>
          <a:solidFill>
            <a:srgbClr val="EEEEEE"/>
          </a:solidFill>
          <a:ln cap="flat" cmpd="sng" w="1905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Mask</a:t>
            </a: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Head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Segmentation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680" name="Google Shape;680;p50"/>
          <p:cNvCxnSpPr>
            <a:stCxn id="673" idx="3"/>
            <a:endCxn id="674" idx="1"/>
          </p:cNvCxnSpPr>
          <p:nvPr/>
        </p:nvCxnSpPr>
        <p:spPr>
          <a:xfrm>
            <a:off x="1333838" y="3002413"/>
            <a:ext cx="31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1" name="Google Shape;681;p50"/>
          <p:cNvCxnSpPr>
            <a:stCxn id="674" idx="3"/>
            <a:endCxn id="675" idx="1"/>
          </p:cNvCxnSpPr>
          <p:nvPr/>
        </p:nvCxnSpPr>
        <p:spPr>
          <a:xfrm>
            <a:off x="2782748" y="3002413"/>
            <a:ext cx="318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2" name="Google Shape;682;p50"/>
          <p:cNvCxnSpPr>
            <a:stCxn id="675" idx="3"/>
            <a:endCxn id="676" idx="1"/>
          </p:cNvCxnSpPr>
          <p:nvPr/>
        </p:nvCxnSpPr>
        <p:spPr>
          <a:xfrm>
            <a:off x="4208238" y="3002413"/>
            <a:ext cx="27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50"/>
          <p:cNvCxnSpPr>
            <a:stCxn id="676" idx="3"/>
            <a:endCxn id="677" idx="1"/>
          </p:cNvCxnSpPr>
          <p:nvPr/>
        </p:nvCxnSpPr>
        <p:spPr>
          <a:xfrm>
            <a:off x="5590918" y="3002413"/>
            <a:ext cx="27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0"/>
          <p:cNvCxnSpPr>
            <a:stCxn id="677" idx="3"/>
            <a:endCxn id="678" idx="1"/>
          </p:cNvCxnSpPr>
          <p:nvPr/>
        </p:nvCxnSpPr>
        <p:spPr>
          <a:xfrm flipH="1" rot="10800000">
            <a:off x="6909088" y="2484613"/>
            <a:ext cx="416100" cy="51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5" name="Google Shape;685;p50"/>
          <p:cNvCxnSpPr>
            <a:stCxn id="677" idx="3"/>
            <a:endCxn id="679" idx="1"/>
          </p:cNvCxnSpPr>
          <p:nvPr/>
        </p:nvCxnSpPr>
        <p:spPr>
          <a:xfrm>
            <a:off x="6909088" y="3002413"/>
            <a:ext cx="416100" cy="51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6" name="Google Shape;686;p50"/>
          <p:cNvSpPr/>
          <p:nvPr/>
        </p:nvSpPr>
        <p:spPr>
          <a:xfrm>
            <a:off x="3852305" y="4424075"/>
            <a:ext cx="4696800" cy="432600"/>
          </a:xfrm>
          <a:prstGeom prst="roundRect">
            <a:avLst>
              <a:gd fmla="val 2358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Detectron2 Framework / 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PyTorch</a:t>
            </a:r>
            <a:r>
              <a:rPr lang="ko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 Backend</a:t>
            </a:r>
            <a:endParaRPr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5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2" name="Google Shape;692;p5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3" name="Google Shape;693;p5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5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95" name="Google Shape;695;p51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96" name="Google Shape;696;p5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697" name="Google Shape;697;p51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설정 및 하이퍼파리미터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698" name="Google Shape;698;p51"/>
          <p:cNvSpPr/>
          <p:nvPr/>
        </p:nvSpPr>
        <p:spPr>
          <a:xfrm>
            <a:off x="594900" y="1877800"/>
            <a:ext cx="1632000" cy="8652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40247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699" name="Google Shape;699;p51"/>
          <p:cNvSpPr/>
          <p:nvPr/>
        </p:nvSpPr>
        <p:spPr>
          <a:xfrm>
            <a:off x="694088" y="1963846"/>
            <a:ext cx="1433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6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MAX_ITER</a:t>
            </a:r>
            <a:endParaRPr sz="1056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8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42,500</a:t>
            </a:r>
            <a:endParaRPr sz="1408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17만장 데이터  1 epochs 수준</a:t>
            </a:r>
            <a:endParaRPr sz="6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00" name="Google Shape;700;p51"/>
          <p:cNvSpPr/>
          <p:nvPr/>
        </p:nvSpPr>
        <p:spPr>
          <a:xfrm>
            <a:off x="2343092" y="1877878"/>
            <a:ext cx="1632000" cy="8652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40247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01" name="Google Shape;701;p51"/>
          <p:cNvSpPr/>
          <p:nvPr/>
        </p:nvSpPr>
        <p:spPr>
          <a:xfrm>
            <a:off x="2442280" y="1963923"/>
            <a:ext cx="1433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6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BATCH_SIZE</a:t>
            </a:r>
            <a:endParaRPr sz="1056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8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4</a:t>
            </a:r>
            <a:endParaRPr sz="1408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IMS_PER_BATCH</a:t>
            </a:r>
            <a:endParaRPr sz="6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02" name="Google Shape;702;p51"/>
          <p:cNvSpPr/>
          <p:nvPr/>
        </p:nvSpPr>
        <p:spPr>
          <a:xfrm>
            <a:off x="594959" y="2816348"/>
            <a:ext cx="1632000" cy="8652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40247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03" name="Google Shape;703;p51"/>
          <p:cNvSpPr/>
          <p:nvPr/>
        </p:nvSpPr>
        <p:spPr>
          <a:xfrm>
            <a:off x="694147" y="2902394"/>
            <a:ext cx="1433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6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BASE_LR</a:t>
            </a:r>
            <a:endParaRPr sz="1056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8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0.001</a:t>
            </a:r>
            <a:endParaRPr sz="1408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Initial Learning Rate</a:t>
            </a:r>
            <a:endParaRPr sz="6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704" name="Google Shape;704;p51"/>
          <p:cNvSpPr/>
          <p:nvPr/>
        </p:nvSpPr>
        <p:spPr>
          <a:xfrm>
            <a:off x="2343151" y="2816426"/>
            <a:ext cx="1632000" cy="8652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402475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05" name="Google Shape;705;p51"/>
          <p:cNvSpPr/>
          <p:nvPr/>
        </p:nvSpPr>
        <p:spPr>
          <a:xfrm>
            <a:off x="2442339" y="2902472"/>
            <a:ext cx="14334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56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NUM_WORKERS</a:t>
            </a:r>
            <a:endParaRPr sz="1056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4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408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4</a:t>
            </a:r>
            <a:endParaRPr sz="1408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2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DataLoader Workers</a:t>
            </a:r>
            <a:endParaRPr sz="6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pic>
        <p:nvPicPr>
          <p:cNvPr id="706" name="Google Shape;7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0750" y="1877900"/>
            <a:ext cx="4358350" cy="2958008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1"/>
          <p:cNvSpPr/>
          <p:nvPr/>
        </p:nvSpPr>
        <p:spPr>
          <a:xfrm>
            <a:off x="594950" y="3790100"/>
            <a:ext cx="3380400" cy="2949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LR_STEPS				[30000, 40000]</a:t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08" name="Google Shape;708;p51"/>
          <p:cNvSpPr/>
          <p:nvPr/>
        </p:nvSpPr>
        <p:spPr>
          <a:xfrm>
            <a:off x="594950" y="4165550"/>
            <a:ext cx="3380400" cy="2949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CHECKPOINT</a:t>
            </a: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	       Every 5,000</a:t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09" name="Google Shape;709;p51"/>
          <p:cNvSpPr/>
          <p:nvPr/>
        </p:nvSpPr>
        <p:spPr>
          <a:xfrm>
            <a:off x="594950" y="4541000"/>
            <a:ext cx="3380400" cy="2949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ROI_BATCH</a:t>
            </a: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68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	        128</a:t>
            </a:r>
            <a:endParaRPr b="1" sz="96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710" name="Google Shape;710;p51"/>
          <p:cNvCxnSpPr/>
          <p:nvPr/>
        </p:nvCxnSpPr>
        <p:spPr>
          <a:xfrm rot="10800000">
            <a:off x="594950" y="4085000"/>
            <a:ext cx="338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51"/>
          <p:cNvCxnSpPr/>
          <p:nvPr/>
        </p:nvCxnSpPr>
        <p:spPr>
          <a:xfrm rot="10800000">
            <a:off x="594950" y="4460450"/>
            <a:ext cx="338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51"/>
          <p:cNvCxnSpPr/>
          <p:nvPr/>
        </p:nvCxnSpPr>
        <p:spPr>
          <a:xfrm rot="10800000">
            <a:off x="594950" y="4835900"/>
            <a:ext cx="338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" name="Google Shape;102;p1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프로젝트 주제 선정 배경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3" name="Google Shape;103;p1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629325" y="1518356"/>
            <a:ext cx="2452800" cy="753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사고 예방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061875" y="1518356"/>
            <a:ext cx="2452800" cy="7530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시민 참여형 도시 관리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3345602" y="1518356"/>
            <a:ext cx="2452800" cy="753000"/>
          </a:xfrm>
          <a:prstGeom prst="roundRect">
            <a:avLst>
              <a:gd fmla="val 16667" name="adj"/>
            </a:avLst>
          </a:prstGeom>
          <a:solidFill>
            <a:srgbClr val="1279D5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단속 사각지대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594900" y="4110008"/>
            <a:ext cx="7954200" cy="75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sta Sans"/>
                <a:ea typeface="Asta Sans"/>
                <a:cs typeface="Asta Sans"/>
                <a:sym typeface="Asta Sans"/>
              </a:rPr>
              <a:t>시민 참여를 통한 24시간 </a:t>
            </a: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감시 체계 구축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Asta Sans"/>
                <a:ea typeface="Asta Sans"/>
                <a:cs typeface="Asta Sans"/>
                <a:sym typeface="Asta Sans"/>
              </a:rPr>
              <a:t>자동화 시스템으로 </a:t>
            </a: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간편하고 빠른 신고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734925" y="2333320"/>
            <a:ext cx="2241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도로 안전 위협 및 교통 혼잡 가중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위법 차량으로 인해 사고 위험 급증</a:t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3451200" y="2333320"/>
            <a:ext cx="2241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행정 인력의 한계와 사각지대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모든 도로를 감시하기에 인력 부족</a:t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자발적인 신고의 절차 번거로움</a:t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167475" y="2333320"/>
            <a:ext cx="2241600" cy="1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시민 의식 변화와 실현 가능성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공익 제보에 대한 니즈가 높음</a:t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6619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객체 인식 기술의 발전으로 누구나 참여 가능한 환경 조성됨</a:t>
            </a:r>
            <a:endParaRPr sz="12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>
            <a:off x="1855725" y="3570834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" name="Google Shape;112;p16"/>
          <p:cNvCxnSpPr/>
          <p:nvPr/>
        </p:nvCxnSpPr>
        <p:spPr>
          <a:xfrm>
            <a:off x="4572000" y="3549133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3" name="Google Shape;113;p16"/>
          <p:cNvCxnSpPr/>
          <p:nvPr/>
        </p:nvCxnSpPr>
        <p:spPr>
          <a:xfrm>
            <a:off x="7288275" y="3553758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594900" y="678425"/>
            <a:ext cx="3062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추진 배경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8" name="Google Shape;718;p5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39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21" name="Google Shape;721;p52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22" name="Google Shape;722;p5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723" name="Google Shape;723;p52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Json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Compile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24" name="Google Shape;724;p52"/>
          <p:cNvSpPr/>
          <p:nvPr/>
        </p:nvSpPr>
        <p:spPr>
          <a:xfrm>
            <a:off x="4811825" y="1994175"/>
            <a:ext cx="3736800" cy="12615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JSON 파일 순회 후 이미지 크기 및 기본 정보 파싱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학습에 필요한 데이터 딕셔너리 리스트 생성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os.walk를 사용해 경로내 모든 Json 파일 순차적 탐색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데이터셋 구조 차이가 있을 수 있어 get 메서드를 이중으로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사용해 이미지의 너비와 높이 정보 안전적으로 검출하도록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예외처리 적용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725" name="Google Shape;72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00" y="2485350"/>
            <a:ext cx="4102201" cy="126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900" y="3863525"/>
            <a:ext cx="4102199" cy="770337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52"/>
          <p:cNvSpPr/>
          <p:nvPr/>
        </p:nvSpPr>
        <p:spPr>
          <a:xfrm>
            <a:off x="4837025" y="3372350"/>
            <a:ext cx="3736800" cy="12615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이미지 경로 매핑 및 기본 구조 생성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폴더 구조 상 라벨링 데이터 원천 데이터가 분리되어있어 경로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문자열을 치환해 JSON 파일에 대응하는 JPG 이미지 경로 생성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이미지 ID 및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Annotation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리스트를 포함한 딕셔너리 구조 초기화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28" name="Google Shape;728;p52"/>
          <p:cNvSpPr/>
          <p:nvPr/>
        </p:nvSpPr>
        <p:spPr>
          <a:xfrm>
            <a:off x="594900" y="2000625"/>
            <a:ext cx="4102200" cy="368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def complie_Json</a:t>
            </a: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	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729" name="Google Shape;729;p52"/>
          <p:cNvCxnSpPr/>
          <p:nvPr/>
        </p:nvCxnSpPr>
        <p:spPr>
          <a:xfrm rot="10800000">
            <a:off x="594900" y="2368725"/>
            <a:ext cx="410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5" name="Google Shape;735;p5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5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38" name="Google Shape;738;p53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39" name="Google Shape;739;p5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740" name="Google Shape;740;p53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Json Compile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41" name="Google Shape;741;p53"/>
          <p:cNvSpPr/>
          <p:nvPr/>
        </p:nvSpPr>
        <p:spPr>
          <a:xfrm>
            <a:off x="4811825" y="1994175"/>
            <a:ext cx="3736800" cy="15012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3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Case A(Polygon)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정밀한 좌표가 있는 경우 그대로 segmentation 처리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해당 좌표의 최소 / 최대 값을 계산하여 bbox 자동 생성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42" name="Google Shape;742;p53"/>
          <p:cNvSpPr/>
          <p:nvPr/>
        </p:nvSpPr>
        <p:spPr>
          <a:xfrm>
            <a:off x="4811825" y="3570175"/>
            <a:ext cx="3736800" cy="12615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4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Case B(BBox)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좌표가 박스 형태로 있는 경우 : Dot 4(EA)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Mask R-CNN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은 Segmentation 정보가 필수적이므로 박스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좌표를 이용해 가짜 폴리(Dummy Polygon)생성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생성된 박스를 이용해 Segmentation 키에 주입함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743" name="Google Shape;743;p53"/>
          <p:cNvPicPr preferRelativeResize="0"/>
          <p:nvPr/>
        </p:nvPicPr>
        <p:blipFill rotWithShape="1">
          <a:blip r:embed="rId3">
            <a:alphaModFix/>
          </a:blip>
          <a:srcRect b="46042" l="0" r="0" t="0"/>
          <a:stretch/>
        </p:blipFill>
        <p:spPr>
          <a:xfrm>
            <a:off x="594900" y="1994125"/>
            <a:ext cx="4102200" cy="15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53"/>
          <p:cNvPicPr preferRelativeResize="0"/>
          <p:nvPr/>
        </p:nvPicPr>
        <p:blipFill rotWithShape="1">
          <a:blip r:embed="rId3">
            <a:alphaModFix/>
          </a:blip>
          <a:srcRect b="0" l="0" r="0" t="54656"/>
          <a:stretch/>
        </p:blipFill>
        <p:spPr>
          <a:xfrm>
            <a:off x="594900" y="3570180"/>
            <a:ext cx="4102200" cy="126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50" name="Google Shape;750;p5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1" name="Google Shape;751;p5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53" name="Google Shape;753;p54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54" name="Google Shape;754;p5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755" name="Google Shape;755;p54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Json Compile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56" name="Google Shape;756;p54"/>
          <p:cNvSpPr/>
          <p:nvPr/>
        </p:nvSpPr>
        <p:spPr>
          <a:xfrm>
            <a:off x="4812063" y="2469250"/>
            <a:ext cx="3736800" cy="15012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5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유효성 검사 후 데이터셋 리스트 반환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파싱 도중 에러가 발생하거나 유효한 어노테이션이 없는 이미지는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학습 데이터셋에 추가하지 않고 건너뛰기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최종적으로 전처리 완료된 데이터의 개수 출력 및 리스트를 반환하며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JSON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compile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종료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757" name="Google Shape;7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38" y="2872975"/>
            <a:ext cx="4102199" cy="693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5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3" name="Google Shape;763;p5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4" name="Google Shape;764;p5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5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66" name="Google Shape;766;p55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67" name="Google Shape;767;p5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768" name="Google Shape;768;p55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데이터셋 등록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69" name="Google Shape;769;p55"/>
          <p:cNvSpPr/>
          <p:nvPr/>
        </p:nvSpPr>
        <p:spPr>
          <a:xfrm>
            <a:off x="4811825" y="1994175"/>
            <a:ext cx="3736800" cy="13992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카탈로그 초기화 및 학습 데이터 등록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clear() : Jupyter Notebooks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환경 등 코드 반복 실행 시 등록된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데이터셋 중복 및 이름 충돌 에러 방지를 위한 카탈로그 초기화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register :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compile_json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함수를 이용해 학습 데이터 등록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- Lambda : 등록 시점에 데이터 로딩 시 메모리 초과 위험이 있어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  실제 학습이 시작될 경우 데이터를 읽어오도록 지연 실행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정의한 카테고리 이름 매핑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70" name="Google Shape;770;p55"/>
          <p:cNvSpPr/>
          <p:nvPr/>
        </p:nvSpPr>
        <p:spPr>
          <a:xfrm>
            <a:off x="594900" y="2000625"/>
            <a:ext cx="4102200" cy="368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def dataset_register_do_train			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771" name="Google Shape;771;p55"/>
          <p:cNvCxnSpPr/>
          <p:nvPr/>
        </p:nvCxnSpPr>
        <p:spPr>
          <a:xfrm rot="10800000">
            <a:off x="594900" y="2368725"/>
            <a:ext cx="410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72" name="Google Shape;772;p55"/>
          <p:cNvPicPr preferRelativeResize="0"/>
          <p:nvPr/>
        </p:nvPicPr>
        <p:blipFill rotWithShape="1">
          <a:blip r:embed="rId3">
            <a:alphaModFix/>
          </a:blip>
          <a:srcRect b="61198" l="0" r="0" t="0"/>
          <a:stretch/>
        </p:blipFill>
        <p:spPr>
          <a:xfrm>
            <a:off x="586163" y="2497940"/>
            <a:ext cx="4119675" cy="6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55"/>
          <p:cNvPicPr preferRelativeResize="0"/>
          <p:nvPr/>
        </p:nvPicPr>
        <p:blipFill rotWithShape="1">
          <a:blip r:embed="rId3">
            <a:alphaModFix/>
          </a:blip>
          <a:srcRect b="0" l="0" r="0" t="40015"/>
          <a:stretch/>
        </p:blipFill>
        <p:spPr>
          <a:xfrm>
            <a:off x="586163" y="3700037"/>
            <a:ext cx="4119675" cy="1042875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55"/>
          <p:cNvSpPr/>
          <p:nvPr/>
        </p:nvSpPr>
        <p:spPr>
          <a:xfrm>
            <a:off x="4811825" y="3510650"/>
            <a:ext cx="3736800" cy="13992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검증 데이터 연결 및 학습 시작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학습 데이터 경로 문자열(training -&gt; validation)으로 변경하여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검증 데이터 경로 자동 생성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doTrain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함수에 클래스 정보 및 카테고리 리스트 전달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categories 변수를 인자로 넘겨주기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- 하드코딩을 피하고 ‘신호위반’ 외 추가 항목이 카테고리에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  다른 위반 항목이 추가되어도 코드 수정 없이 유연하게 대응 가능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5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5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5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83" name="Google Shape;783;p56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84" name="Google Shape;784;p5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785" name="Google Shape;785;p56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수행 엔진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786" name="Google Shape;786;p56"/>
          <p:cNvSpPr/>
          <p:nvPr/>
        </p:nvSpPr>
        <p:spPr>
          <a:xfrm>
            <a:off x="4812075" y="1877975"/>
            <a:ext cx="3736800" cy="15270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기본 설정 및 하이퍼파라미터 튜닝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Model zoo : Mask R-CNN ResNet-50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구조를 베이스로 등록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NUM_WORKERS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를 4로 지정해 데이터 병목 저하 및 42,500번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반복학습(Iteration)수행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초기 학습을 빠르게 수행시키고 30k, 40k 학습 시점에 학습률을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낮춰 마지막에 더 정교하게 학습하도록 스케쥴링 진행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787" name="Google Shape;787;p56"/>
          <p:cNvSpPr/>
          <p:nvPr/>
        </p:nvSpPr>
        <p:spPr>
          <a:xfrm>
            <a:off x="595138" y="1884250"/>
            <a:ext cx="4102200" cy="368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def doTrain		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788" name="Google Shape;788;p56"/>
          <p:cNvCxnSpPr/>
          <p:nvPr/>
        </p:nvCxnSpPr>
        <p:spPr>
          <a:xfrm rot="10800000">
            <a:off x="595138" y="2252350"/>
            <a:ext cx="410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9" name="Google Shape;789;p56"/>
          <p:cNvSpPr/>
          <p:nvPr/>
        </p:nvSpPr>
        <p:spPr>
          <a:xfrm>
            <a:off x="4812075" y="3499300"/>
            <a:ext cx="3736800" cy="15270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모델 구조 변경 및 재개(Resume)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ROI Head 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수정 : 불러온 모델의 원래 데이터셋은 80개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클래스용이므로 정의한 카테고리 개수에 맞춰 수정정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Resume : resume = True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일 경우 기존의 학습된 모델을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불러온다음 그 지점에서 이어서 학습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- 메모리 초과로 인한 비정상 종료 및 추가 학습 필요할 경우 유용함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790" name="Google Shape;7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38" y="2303049"/>
            <a:ext cx="4119650" cy="1459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50" y="3812800"/>
            <a:ext cx="4119625" cy="121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5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7" name="Google Shape;797;p5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5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00" name="Google Shape;800;p57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01" name="Google Shape;801;p5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802" name="Google Shape;802;p57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학습 수행 엔진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03" name="Google Shape;803;p57"/>
          <p:cNvSpPr/>
          <p:nvPr/>
        </p:nvSpPr>
        <p:spPr>
          <a:xfrm>
            <a:off x="4812188" y="2508350"/>
            <a:ext cx="3736800" cy="14814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3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실제 트레이너 가동 및 최종 산출물 관리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DefaultTrainer : Detectron2</a:t>
            </a: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가 제공하는 표준 학습기를 사용해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기존의 복잡한 학습 루프를 trainer.train() 한줄로 처리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resume_or_load : 앞서 설정한 가중치 경로 기반으로 메모리에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가중치 올리기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생성된 모델파일을 model_detectron 폴더로 복사하여 백업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804" name="Google Shape;8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13" y="2508174"/>
            <a:ext cx="4119626" cy="1481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0" name="Google Shape;810;p5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5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13" name="Google Shape;813;p58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14" name="Google Shape;814;p5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815" name="Google Shape;815;p58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결과 요약(Accuracy &amp; Loss)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graphicFrame>
        <p:nvGraphicFramePr>
          <p:cNvPr id="816" name="Google Shape;816;p58"/>
          <p:cNvGraphicFramePr/>
          <p:nvPr/>
        </p:nvGraphicFramePr>
        <p:xfrm>
          <a:off x="594900" y="194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{896EC35B-9E09-4E51-85D2-9A4CEF61671B}</a:tableStyleId>
              </a:tblPr>
              <a:tblGrid>
                <a:gridCol w="899175"/>
                <a:gridCol w="1758825"/>
                <a:gridCol w="1551325"/>
                <a:gridCol w="3744900"/>
              </a:tblGrid>
              <a:tr h="290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클래스 ID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객체명 (Class Name)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정확도 (Accuracy)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평가 및 분석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0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횡단보도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99% 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영역 전체를 완벽하게 인식. 가장 신뢰도 높음.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1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적색 신호등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98% 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야간/주간 상관없이 불빛 색상을 정확히 포착함.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2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정지선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94%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도로 바닥의 희미한 선까지 놓치지 않고 잡아냄.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3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신호 위반 차량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82% 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오토바이와 승용차를 '위반 객체'로 분류 성공.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(일부 겹치는 차량에서 미세 오차 존재)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07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4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교차로 지역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51% </a:t>
                      </a:r>
                      <a:endParaRPr b="1"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[보완 필요]</a:t>
                      </a: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 교차로의 경계가 모호하여 인식이 불안정.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→ 데이터 증강</a:t>
                      </a: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하여</a:t>
                      </a:r>
                      <a:r>
                        <a:rPr lang="ko" sz="1100">
                          <a:solidFill>
                            <a:srgbClr val="1F1F1F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 경계 학습 강화 필요.</a:t>
                      </a:r>
                      <a:endParaRPr sz="1100">
                        <a:solidFill>
                          <a:srgbClr val="1F1F1F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76200" marB="76200" marR="114300" marL="114300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2" name="Google Shape;822;p5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5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25" name="Google Shape;825;p59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차량 및 도로 시설물 객체 탐지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26" name="Google Shape;826;p5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827" name="Google Shape;827;p59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결과 요약(Accuracy &amp; Loss)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828" name="Google Shape;828;p59"/>
          <p:cNvPicPr preferRelativeResize="0"/>
          <p:nvPr/>
        </p:nvPicPr>
        <p:blipFill rotWithShape="1">
          <a:blip r:embed="rId3">
            <a:alphaModFix/>
          </a:blip>
          <a:srcRect b="1937" l="1123" r="1182" t="5811"/>
          <a:stretch/>
        </p:blipFill>
        <p:spPr>
          <a:xfrm>
            <a:off x="4583400" y="2377725"/>
            <a:ext cx="3918401" cy="2148075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829" name="Google Shape;829;p59"/>
          <p:cNvPicPr preferRelativeResize="0"/>
          <p:nvPr/>
        </p:nvPicPr>
        <p:blipFill rotWithShape="1">
          <a:blip r:embed="rId4">
            <a:alphaModFix/>
          </a:blip>
          <a:srcRect b="2212" l="1435" r="2244" t="1596"/>
          <a:stretch/>
        </p:blipFill>
        <p:spPr>
          <a:xfrm>
            <a:off x="594888" y="2377700"/>
            <a:ext cx="3965715" cy="2148096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sp>
        <p:nvSpPr>
          <p:cNvPr id="830" name="Google Shape;830;p59"/>
          <p:cNvSpPr/>
          <p:nvPr/>
        </p:nvSpPr>
        <p:spPr>
          <a:xfrm>
            <a:off x="594900" y="1994325"/>
            <a:ext cx="1673700" cy="333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1차 학습 결과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831" name="Google Shape;831;p59"/>
          <p:cNvSpPr/>
          <p:nvPr/>
        </p:nvSpPr>
        <p:spPr>
          <a:xfrm>
            <a:off x="4583396" y="1994325"/>
            <a:ext cx="1673700" cy="3339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2차 학습 결과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60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6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8" name="Google Shape;838;p6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39" name="Google Shape;839;p60"/>
          <p:cNvSpPr txBox="1"/>
          <p:nvPr/>
        </p:nvSpPr>
        <p:spPr>
          <a:xfrm>
            <a:off x="624400" y="2394725"/>
            <a:ext cx="4154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위반행위 감지 분류 모델 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40" name="Google Shape;840;p60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6" name="Google Shape;846;p6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7" name="Google Shape;847;p6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6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49" name="Google Shape;849;p61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50" name="Google Shape;850;p6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851" name="Google Shape;851;p61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사용 기술 및 프레임워크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52" name="Google Shape;852;p61"/>
          <p:cNvSpPr/>
          <p:nvPr/>
        </p:nvSpPr>
        <p:spPr>
          <a:xfrm>
            <a:off x="594925" y="2040940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53" name="Google Shape;853;p61"/>
          <p:cNvSpPr/>
          <p:nvPr/>
        </p:nvSpPr>
        <p:spPr>
          <a:xfrm>
            <a:off x="4774480" y="2040926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F5&quot;&gt;&lt;path d=&quot;M480-406.67 40.67-643.33 480-880l440 236.67-440 236.66Zm0 163.34L64.33-467l70-38L480-319l346.33-186 70 38L480-243.33ZM480-80 64.33-303.67l70-38 345.67 186 346.33-186 70 38L480-80Zm0-403 301-160.33-301-160.34-300.33 160.34L480-483Zm.67-160.33Z&quot;/&gt;&lt;/svg&gt;" id="854" name="Google Shape;8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75" y="2211570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61"/>
          <p:cNvSpPr/>
          <p:nvPr/>
        </p:nvSpPr>
        <p:spPr>
          <a:xfrm>
            <a:off x="1079665" y="2213821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Deep Learning Framework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핵심 딥러닝 엔진 및 학습 환경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6" name="Google Shape;856;p61"/>
          <p:cNvSpPr/>
          <p:nvPr/>
        </p:nvSpPr>
        <p:spPr>
          <a:xfrm>
            <a:off x="1128000" y="2717758"/>
            <a:ext cx="8973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Tensorflow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57" name="Google Shape;857;p61"/>
          <p:cNvSpPr/>
          <p:nvPr/>
        </p:nvSpPr>
        <p:spPr>
          <a:xfrm>
            <a:off x="2084265" y="2717758"/>
            <a:ext cx="7359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CUDA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58" name="Google Shape;858;p61"/>
          <p:cNvSpPr/>
          <p:nvPr/>
        </p:nvSpPr>
        <p:spPr>
          <a:xfrm>
            <a:off x="5259215" y="2225457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Model Architecture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Segmentation을 위한 핵심 알고리즘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59" name="Google Shape;859;p61"/>
          <p:cNvSpPr/>
          <p:nvPr/>
        </p:nvSpPr>
        <p:spPr>
          <a:xfrm>
            <a:off x="5307550" y="2729394"/>
            <a:ext cx="16242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TimeDistributed CNN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60" name="Google Shape;860;p61"/>
          <p:cNvSpPr/>
          <p:nvPr/>
        </p:nvSpPr>
        <p:spPr>
          <a:xfrm>
            <a:off x="594925" y="3422265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61" name="Google Shape;861;p61"/>
          <p:cNvSpPr/>
          <p:nvPr/>
        </p:nvSpPr>
        <p:spPr>
          <a:xfrm>
            <a:off x="1079665" y="3567738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Deep Processing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데이터셋 처리 및 시각화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2" name="Google Shape;862;p61"/>
          <p:cNvSpPr/>
          <p:nvPr/>
        </p:nvSpPr>
        <p:spPr>
          <a:xfrm>
            <a:off x="1128000" y="4071676"/>
            <a:ext cx="6654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Keras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63" name="Google Shape;863;p61"/>
          <p:cNvSpPr/>
          <p:nvPr/>
        </p:nvSpPr>
        <p:spPr>
          <a:xfrm>
            <a:off x="4774475" y="3422265"/>
            <a:ext cx="37746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64" name="Google Shape;864;p61"/>
          <p:cNvSpPr/>
          <p:nvPr/>
        </p:nvSpPr>
        <p:spPr>
          <a:xfrm>
            <a:off x="5259215" y="3567738"/>
            <a:ext cx="30870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Training Utilities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학습 및 데이터 관리 도구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65" name="Google Shape;865;p61"/>
          <p:cNvSpPr/>
          <p:nvPr/>
        </p:nvSpPr>
        <p:spPr>
          <a:xfrm>
            <a:off x="5307550" y="4071676"/>
            <a:ext cx="8973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Optimizer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66" name="Google Shape;866;p61"/>
          <p:cNvSpPr/>
          <p:nvPr/>
        </p:nvSpPr>
        <p:spPr>
          <a:xfrm>
            <a:off x="1128001" y="4335901"/>
            <a:ext cx="11166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Tensorboard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DF9D9B&quot;&gt;&lt;path d=&quot;M748.33-82.5q-5.66-2.17-11-7.5L508-319.33q-5.33-5.34-7.5-11-2.17-5.67-2.17-12.34 0-6.66 2.17-12.33t7.5-11l85-85q5.33-5.33 11-7.5t12.33-2.17q6.67 0 12.34 2.17 5.66 2.17 11 7.5L869-221.67q5.33 5.34 7.5 11 2.17 5.67 2.17 12.34 0 6.66-2.17 12.33t-7.5 11l-85 85q-5.33 5.33-11 7.5t-12.33 2.17q-6.67 0-12.34-2.17Zm12.34-77.5L799-198.33 616.67-380.67l-38.34 38.34L760.67-160ZM185.5-82.33Q179.33-84.67 174-90l-84-84q-5.33-5.33-7.67-11.5Q80-191.67 80-198.33q0-6.67 2.33-12.34 2.34-5.66 7.67-11l220.67-220.66h85L432.33-479 260.67-650.67h-57L80-774.33 183.67-878l123.66 123.67v57L479-525.67 604.33-651l-59-59 56-56h-113L467-787.33 599.67-920 621-898.67v113l56-56 160 160q15.67 15.67 24.33 35.84Q870-625.67 870-603q0 21.33-7.33 41-7.34 19.67-21 35.33l-85-85-56 56L652-604.33 442.33-394.67v84L221.67-90q-5.34 5.33-11 7.67Q205-80 198.33-80q-6.66 0-12.83-2.33ZM198.33-160l190-190v-38.33H350l-190 190L198.33-160Zm0 0L160-198.33l19.67 18.66L198.33-160Zm562.34 0L799-198.33 760.67-160Z&quot;/&gt;&lt;/svg&gt;" id="867" name="Google Shape;86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225" y="358777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DF9D9B&quot;&gt;&lt;path d=&quot;M319-160q-9 0-16.83-4.5Q294.33-169 290-177l-82-146.33h66.67l41.33 80h90.67v-33.34H336l-41.33-80H190l-61-106.66q-2-4.34-3.17-8.34-1.16-4-1.16-8.33 0-2.67 4.33-16.67l61-106.66h104.67l41.33-80h70.67v-33.34H316l-41.33 80H208L290-783q4.33-8 12.17-12.5Q310-800 319-800h111q14.33 0 23.83 9.5 9.5 9.5 9.5 23.83v170h-76.66l-33.34 33.34h110v126.66h-94.66l-39.34-80h-96L200-483.33h108l40 80h115.33v210q0 14.33-9.5 23.83-9.5 9.5-23.83 9.5H319Zm211 0q-14.33 0-23.83-9.5-9.5-9.5-9.5-23.83v-210H612l40-80h108l-33.33-33.34h-96l-39.34 80h-94.66v-126.66h110l-33.34-33.34h-76.66v-170q0-14.33 9.5-23.83 9.5-9.5 23.83-9.5h111q9 0 16.83 4.5Q665.67-791 670-783l82 146.33h-66.67l-41.33-80h-90.67v33.34H624l41.33 80H770l61 106.66q2 4.34 3.17 8.34 1.16 4 1.16 8.33 0 2.67-4.33 16.67l-61 106.66H665.33l-41.33 80h-70.67v33.34H644l41.33-80H752L670-177q-4.33 8-12.17 12.5Q650-160 641-160H530Z&quot;/&gt;&lt;/svg&gt;" id="868" name="Google Shape;868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225" y="2212851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20q-151 0-255.5-46.5T120-280v-400q0-66 105.5-113T480-840q149 0 254.5 47T840-680v400q0 67-104.5 113.5T480-120Zm0-485q87 0 177.33-26.17 90.34-26.16 111.34-57.83-21.67-31-111.84-57.67-90.16-26.66-176.83-26.66-89 0-177.5 25.83T190.67-689q23.33 33.33 111.16 58.67Q389.67-605 480-605Zm-.67 209q42 0 83-4.33 41-4.34 78.5-12.84T712.17-434q33.83-12.33 61.16-27.67V-605q-28 15.33-61.83 27.67-33.83 12.33-71.67 20.83-37.83 8.5-78.16 13.17-40.34 4.66-82.34 4.66T396-543.33q-41.33-4.67-78.83-13.17t-70.84-20.83Q213-589.67 186.67-605v143.33Q213-446.33 246-434q33 12.33 70.5 20.83 37.5 8.5 78.83 12.84 41.34 4.33 84 4.33Zm.67 209.33q47.33 0 97.17-8 49.83-8 91.5-21.16Q710.33-229 739-245.17q28.67-16.16 34.33-33.16v-116Q746-379 712.17-367q-33.84 12-71.34 20.5t-78.16 12.83q-40.67 4.34-83.34 4.34-42.66 0-84-4.34Q354-338 316.5-346.5T246-367q-33-12-59.33-27.33v117q5 16.33 33.16 32.66Q248-228.33 290-215.5q42 12.83 92 20.83 50 8 98 8Z&quot;/&gt;&lt;/svg&gt;" id="869" name="Google Shape;869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675" y="3599551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61"/>
          <p:cNvSpPr/>
          <p:nvPr/>
        </p:nvSpPr>
        <p:spPr>
          <a:xfrm>
            <a:off x="7710408" y="2726895"/>
            <a:ext cx="6654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RNN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71" name="Google Shape;871;p61"/>
          <p:cNvSpPr/>
          <p:nvPr/>
        </p:nvSpPr>
        <p:spPr>
          <a:xfrm>
            <a:off x="5307550" y="4335901"/>
            <a:ext cx="8973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CallBack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72" name="Google Shape;872;p61"/>
          <p:cNvSpPr/>
          <p:nvPr/>
        </p:nvSpPr>
        <p:spPr>
          <a:xfrm>
            <a:off x="1863700" y="4071676"/>
            <a:ext cx="8313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matplotlib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73" name="Google Shape;873;p61"/>
          <p:cNvSpPr/>
          <p:nvPr/>
        </p:nvSpPr>
        <p:spPr>
          <a:xfrm>
            <a:off x="2765300" y="4071676"/>
            <a:ext cx="7938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OpenCv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74" name="Google Shape;874;p61"/>
          <p:cNvSpPr/>
          <p:nvPr/>
        </p:nvSpPr>
        <p:spPr>
          <a:xfrm>
            <a:off x="6988376" y="2729394"/>
            <a:ext cx="6654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LSTM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75" name="Google Shape;875;p61"/>
          <p:cNvSpPr/>
          <p:nvPr/>
        </p:nvSpPr>
        <p:spPr>
          <a:xfrm>
            <a:off x="6276600" y="4071676"/>
            <a:ext cx="1419000" cy="2049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Loss Function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1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Google Shape;122;p1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서비스 주요 기능과 흐름 간략 소개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594900" y="678425"/>
            <a:ext cx="3062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주요 기능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6" name="Google Shape;126;p17"/>
          <p:cNvSpPr/>
          <p:nvPr/>
        </p:nvSpPr>
        <p:spPr>
          <a:xfrm>
            <a:off x="594900" y="1521129"/>
            <a:ext cx="1381200" cy="747900"/>
          </a:xfrm>
          <a:prstGeom prst="homePlate">
            <a:avLst>
              <a:gd fmla="val 21695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실시간 주행 영상 녹화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238162" y="1521129"/>
            <a:ext cx="1381200" cy="747900"/>
          </a:xfrm>
          <a:prstGeom prst="homePlate">
            <a:avLst>
              <a:gd fmla="val 21695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KWS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8" name="Google Shape;128;p17"/>
          <p:cNvSpPr/>
          <p:nvPr/>
        </p:nvSpPr>
        <p:spPr>
          <a:xfrm>
            <a:off x="3881398" y="1516729"/>
            <a:ext cx="1381200" cy="747900"/>
          </a:xfrm>
          <a:prstGeom prst="homePlate">
            <a:avLst>
              <a:gd fmla="val 21695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녹화 영상 저장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9" name="Google Shape;129;p17"/>
          <p:cNvSpPr/>
          <p:nvPr/>
        </p:nvSpPr>
        <p:spPr>
          <a:xfrm>
            <a:off x="5524660" y="1521129"/>
            <a:ext cx="1381200" cy="747900"/>
          </a:xfrm>
          <a:prstGeom prst="homePlate">
            <a:avLst>
              <a:gd fmla="val 21695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자동 분석 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양식 작성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7167897" y="1521129"/>
            <a:ext cx="1381200" cy="747900"/>
          </a:xfrm>
          <a:prstGeom prst="homePlate">
            <a:avLst>
              <a:gd fmla="val 21695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챗봇 상담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581700" y="2551239"/>
            <a:ext cx="1381200" cy="747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라즈베리파이 기반 주행 영상 녹화 후 신고 시점 영상 저장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238150" y="2551239"/>
            <a:ext cx="1381200" cy="102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사용자가 “신고해” 음성으로 말하면 KWS 모듈로 신고 프로세스 시작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3" name="Google Shape;133;p17"/>
          <p:cNvSpPr/>
          <p:nvPr/>
        </p:nvSpPr>
        <p:spPr>
          <a:xfrm>
            <a:off x="3894600" y="2551239"/>
            <a:ext cx="1381200" cy="10281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원형 버퍼 방식으로, 이벤트 발생 기준 과거 15초, 미래 15초의 영상을 잘라서 저장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5531250" y="2571739"/>
            <a:ext cx="1381200" cy="918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OCR 모델을 활용해 야간이나 고속 주행 시에도 위반 차량의 번호판 텍스트 추출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5531250" y="3559039"/>
            <a:ext cx="1381200" cy="622500"/>
          </a:xfrm>
          <a:prstGeom prst="roundRect">
            <a:avLst>
              <a:gd fmla="val 32594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LR</a:t>
            </a: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CN 모델을 활용해 위반 행위 자동 분석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5531250" y="4250839"/>
            <a:ext cx="1381200" cy="622500"/>
          </a:xfrm>
          <a:prstGeom prst="roundRect">
            <a:avLst>
              <a:gd fmla="val 29373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법률 기반 RAG 활용해 신고 초안 작성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7167900" y="2523514"/>
            <a:ext cx="1381200" cy="7479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질문에 맞는 근거를 RAG를 통해 적절한 정보 답변 제공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138" name="Google Shape;138;p17"/>
          <p:cNvCxnSpPr/>
          <p:nvPr/>
        </p:nvCxnSpPr>
        <p:spPr>
          <a:xfrm>
            <a:off x="571500" y="2426357"/>
            <a:ext cx="80211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6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81" name="Google Shape;881;p6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2" name="Google Shape;882;p6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6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49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84" name="Google Shape;884;p62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85" name="Google Shape;885;p6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886" name="Google Shape;886;p62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데이터셋 구성 및 통계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887" name="Google Shape;887;p62"/>
          <p:cNvSpPr/>
          <p:nvPr/>
        </p:nvSpPr>
        <p:spPr>
          <a:xfrm>
            <a:off x="594850" y="2052983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88" name="Google Shape;888;p62"/>
          <p:cNvSpPr/>
          <p:nvPr/>
        </p:nvSpPr>
        <p:spPr>
          <a:xfrm>
            <a:off x="757782" y="2294169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신호위반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76,648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45.0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889" name="Google Shape;889;p62"/>
          <p:cNvSpPr/>
          <p:nvPr/>
        </p:nvSpPr>
        <p:spPr>
          <a:xfrm>
            <a:off x="3273595" y="2052983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90" name="Google Shape;890;p62"/>
          <p:cNvSpPr/>
          <p:nvPr/>
        </p:nvSpPr>
        <p:spPr>
          <a:xfrm>
            <a:off x="3436527" y="2294169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중앙선침범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58,786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34.5%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891" name="Google Shape;891;p62"/>
          <p:cNvSpPr/>
          <p:nvPr/>
        </p:nvSpPr>
        <p:spPr>
          <a:xfrm>
            <a:off x="5952339" y="2052983"/>
            <a:ext cx="2596800" cy="1266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892" name="Google Shape;892;p62"/>
          <p:cNvSpPr/>
          <p:nvPr/>
        </p:nvSpPr>
        <p:spPr>
          <a:xfrm>
            <a:off x="6115272" y="2294169"/>
            <a:ext cx="21237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진로변경위반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34,994</a:t>
            </a:r>
            <a:endParaRPr sz="16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20.5% of total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893" name="Google Shape;893;p62"/>
          <p:cNvSpPr/>
          <p:nvPr/>
        </p:nvSpPr>
        <p:spPr>
          <a:xfrm>
            <a:off x="594850" y="3416908"/>
            <a:ext cx="3918600" cy="1266300"/>
          </a:xfrm>
          <a:prstGeom prst="roundRect">
            <a:avLst>
              <a:gd fmla="val 1824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F19E39&quot;&gt;&lt;path d=&quot;M160-160v-640h66.67v640H160Zm286.67 0v-160.67h66.66V-160h-66.66Zm286.66 0v-640H800v640h-66.67ZM446.67-400.67V-560h66.66v159.33h-66.66Zm0-239.33v-160h66.66v160h-66.66Z&quot;/&gt;&lt;/svg&gt;" id="894" name="Google Shape;8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8432" y="2200177"/>
            <a:ext cx="582786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EA3323&quot;&gt;&lt;path d=&quot;M521.67-253q17-17 17-41.67 0-24.66-17-41.66-17-17-41.67-17t-41.67 17q-17 17-17 41.66 0 24.67 17 41.67T480-236q24.67 0 41.67-17Zm0-185.33q17-17 17-41.67t-17-41.67q-17-17-41.67-17t-41.67 17q-17 17-17 41.67t17 41.67q17 17 41.67 17t41.67-17Zm0-185.34q17-17 17-41.66 0-24.67-17-41.67T480-724q-24.67 0-41.67 17t-17 41.67q0 24.66 17 41.66 17 17 41.67 17t41.67-17Zm-245 272.34V-420q-51-12-83.84-50.33Q160-508.67 160-556h116.67v-66.67q-51-12-83.84-50Q160-710.67 160-758h116.67v-16q0-28.33 19.16-47.17Q315-840 343.33-840h273.34q28.33 0 47.5 18.83 19.16 18.84 19.16 47.17v16H800q0 47.33-32.83 85.33-32.84 38-83.84 50V-556H800q0 47.33-32.83 85.67Q734.33-432 683.33-420v68.67H800q0 48.66-32.83 86Q734.33-228 683.33-216v29.33q0 28.34-19.16 47.5Q645-120 616.67-120H343.33q-28.33 0-47.5-19.17-19.16-19.16-19.16-47.5V-216q-51-12-83.84-49.33-32.83-37.34-32.83-86h116.67Zm66.66 164.66h273.34v-586.66H343.33v586.66Zm0 0v-586.66 586.66Z&quot;/&gt;&lt;/svg&gt;" id="895" name="Google Shape;8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334" y="2200183"/>
            <a:ext cx="582786" cy="605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5084C1&quot;&gt;&lt;path d=&quot;M146.67-229.33V-436-229.33ZM80-436l84.67-250.67Q170-702 182.83-711q12.84-9 29.17-9h213q-2.33 16.67-2.33 33.33 0 16.67 2.33 33.34H223.33l-50.66 150.66h327.66Q528-476 563-458.5t75 22.5H146.67v206.67h586.66V-427q17.56-2.73 34.28-8.2 16.72-5.47 32.39-13.13v335q0 14.16-9.58 23.75Q780.83-80 766.67-80h-27.34q-14.33 0-23.5-9.58-9.16-9.59-9.16-23.75v-49.34H173.33v49.34q0 14.16-9.58 23.75Q154.17-80 140-80h-26.67q-14.16 0-23.75-9.58Q80-99.17 80-113.33V-436Zm551.18 160q23.82 0 39.99-16.33 16.16-16.34 16.16-39.67 0-23.89-16.33-40.61t-39.67-16.72q-23.89 0-40.61 16.67Q574-355.98 574-332.16q0 23.83 16.68 39.99Q607.35-276 631.18-276Zm-380.67 0q23.82 0 39.99-16.33 16.17-16.34 16.17-39.67 0-23.89-16.34-40.61-16.33-16.72-39.66-16.72-23.89 0-40.61 16.67-16.73 16.68-16.73 40.5 0 23.83 16.68 39.99Q226.69-276 250.51-276Zm435.62-216q-80.46 0-137.3-56.84Q492-605.68 492-686.33 492-766 548.67-823q56.66-57 137.33-57 81 0 137.5 56.5T880-686q0 81-56.71 137.5T686.13-492Zm-16.8-160.67H706v-148.66h-36.67v148.66Zm18.34 83.34q9 0 15.33-6t6.33-15.34q0-9.33-6.4-15.33T688-612q-10 .67-15.67 6.67-5.66 6-5.66 15t6 15q6 6 15 6Z&quot;/&gt;&lt;/svg&gt;" id="896" name="Google Shape;8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6531" y="2257033"/>
            <a:ext cx="473333" cy="49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20q-151 0-255.5-46.5T120-280v-400q0-66 105.5-113T480-840q149 0 254.5 47T840-680v400q0 67-104.5 113.5T480-120Zm0-485q87 0 177.33-26.17 90.34-26.16 111.34-57.83-21.67-31-111.84-57.67-90.16-26.66-176.83-26.66-89 0-177.5 25.83T190.67-689q23.33 33.33 111.16 58.67Q389.67-605 480-605Zm-.67 209q42 0 83-4.33 41-4.34 78.5-12.84T712.17-434q33.83-12.33 61.16-27.67V-605q-28 15.33-61.83 27.67-33.83 12.33-71.67 20.83-37.83 8.5-78.16 13.17-40.34 4.66-82.34 4.66T396-543.33q-41.33-4.67-78.83-13.17t-70.84-20.83Q213-589.67 186.67-605v143.33Q213-446.33 246-434q33 12.33 70.5 20.83 37.5 8.5 78.83 12.84 41.34 4.33 84 4.33Zm.67 209.33q47.33 0 97.17-8 49.83-8 91.5-21.16Q710.33-229 739-245.17q28.67-16.16 34.33-33.16v-116Q746-379 712.17-367q-33.84 12-71.34 20.5t-78.16 12.83q-40.67 4.34-83.34 4.34-42.66 0-84-4.34Q354-338 316.5-346.5T246-367q-33-12-59.33-27.33v117q5 16.33 33.16 32.66Q248-228.33 290-215.5q42 12.83 92 20.83 50 8 98 8Z&quot;/&gt;&lt;/svg&gt;" id="897" name="Google Shape;89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89325" y="3654255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62"/>
          <p:cNvSpPr/>
          <p:nvPr/>
        </p:nvSpPr>
        <p:spPr>
          <a:xfrm>
            <a:off x="2078479" y="3697305"/>
            <a:ext cx="1240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총 데이터 수</a:t>
            </a:r>
            <a:endParaRPr sz="16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899" name="Google Shape;899;p62"/>
          <p:cNvSpPr/>
          <p:nvPr/>
        </p:nvSpPr>
        <p:spPr>
          <a:xfrm>
            <a:off x="1334200" y="3992205"/>
            <a:ext cx="24399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170,428 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Total Images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00" name="Google Shape;900;p62"/>
          <p:cNvSpPr/>
          <p:nvPr/>
        </p:nvSpPr>
        <p:spPr>
          <a:xfrm>
            <a:off x="4630550" y="3416908"/>
            <a:ext cx="3918600" cy="1266300"/>
          </a:xfrm>
          <a:prstGeom prst="roundRect">
            <a:avLst>
              <a:gd fmla="val 1867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01" name="Google Shape;901;p62"/>
          <p:cNvSpPr/>
          <p:nvPr/>
        </p:nvSpPr>
        <p:spPr>
          <a:xfrm>
            <a:off x="6098175" y="3731258"/>
            <a:ext cx="1289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데이터셋 출처</a:t>
            </a:r>
            <a:endParaRPr sz="16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902" name="Google Shape;902;p62"/>
          <p:cNvSpPr/>
          <p:nvPr/>
        </p:nvSpPr>
        <p:spPr>
          <a:xfrm>
            <a:off x="5222300" y="4028758"/>
            <a:ext cx="2735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AI-HUB : https://aihub.or.kr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434343&quot;&gt;&lt;path d=&quot;M146.67-226.67v-506.66 540-33.34Zm0 66.67q-27 0-46.84-20.17Q80-200.33 80-226.67v-506.66q0-26.34 19.83-46.5Q119.67-800 146.67-800H414l66.67 66.67h332.66q26.34 0 46.5 20.16Q880-693 880-666.67v267.34h-66.67v-267.34H453l-66.67-66.66H146.67v506.66H410V-160H146.67ZM611.33-59.33l-134.66-134 134.66-134 46.67 47-87 87 87 87-46.67 47Zm173.34 0-46.67-47 87-87-87-87 46.67-47 134.66 134-134.66 134Z&quot;/&gt;&lt;/svg&gt;" id="903" name="Google Shape;903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65825" y="3688208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63"/>
          <p:cNvSpPr/>
          <p:nvPr/>
        </p:nvSpPr>
        <p:spPr>
          <a:xfrm>
            <a:off x="1496081" y="2251565"/>
            <a:ext cx="614700" cy="60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6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10" name="Google Shape;910;p6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1" name="Google Shape;911;p6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6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13" name="Google Shape;913;p63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14" name="Google Shape;914;p6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915" name="Google Shape;915;p63"/>
          <p:cNvSpPr/>
          <p:nvPr/>
        </p:nvSpPr>
        <p:spPr>
          <a:xfrm>
            <a:off x="594900" y="1946790"/>
            <a:ext cx="2417100" cy="2890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신호위반</a:t>
            </a:r>
            <a:endParaRPr b="1" sz="1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Signal Violation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EA3323&quot;&gt;&lt;path d=&quot;M521.67-253q17-17 17-41.67 0-24.66-17-41.66-17-17-41.67-17t-41.67 17q-17 17-17 41.66 0 24.67 17 41.67T480-236q24.67 0 41.67-17Zm0-185.33q17-17 17-41.67t-17-41.67q-17-17-41.67-17t-41.67 17q-17 17-17 41.67t17 41.67q17 17 41.67 17t41.67-17Zm0-185.34q17-17 17-41.66 0-24.67-17-41.67T480-724q-24.67 0-41.67 17t-17 41.67q0 24.66 17 41.66 17 17 41.67 17t41.67-17Zm-245 272.34V-420q-51-12-83.84-50.33Q160-508.67 160-556h116.67v-66.67q-51-12-83.84-50Q160-710.67 160-758h116.67v-16q0-28.33 19.16-47.17Q315-840 343.33-840h273.34q28.33 0 47.5 18.83 19.16 18.84 19.16 47.17v16H800q0 47.33-32.83 85.33-32.84 38-83.84 50V-556H800q0 47.33-32.83 85.67Q734.33-432 683.33-420v68.67H800q0 48.66-32.83 86Q734.33-228 683.33-216v29.33q0 28.34-19.16 47.5Q645-120 616.67-120H343.33q-28.33 0-47.5-19.17-19.16-19.16-19.16-47.5V-216q-51-12-83.84-49.33-32.83-37.34-32.83-86h116.67Zm66.66 164.66h273.34v-586.66H343.33v586.66Zm0 0v-586.66 586.66Z&quot;/&gt;&lt;/svg&gt;" id="916" name="Google Shape;9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109" y="2199340"/>
            <a:ext cx="582786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63"/>
          <p:cNvSpPr txBox="1"/>
          <p:nvPr/>
        </p:nvSpPr>
        <p:spPr>
          <a:xfrm>
            <a:off x="938980" y="3873333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적색 신호 시 교차로 진입 및 직진 주행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18" name="Google Shape;91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51" y="3892988"/>
            <a:ext cx="207932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63"/>
          <p:cNvSpPr txBox="1"/>
          <p:nvPr/>
        </p:nvSpPr>
        <p:spPr>
          <a:xfrm>
            <a:off x="938980" y="4128865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황색 신호 무리한 진입 및 꼬리물기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20" name="Google Shape;92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51" y="4148521"/>
            <a:ext cx="207932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63"/>
          <p:cNvSpPr txBox="1"/>
          <p:nvPr/>
        </p:nvSpPr>
        <p:spPr>
          <a:xfrm>
            <a:off x="938980" y="4374340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좌회전/우회전 금지 신호 위반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22" name="Google Shape;92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451" y="4393996"/>
            <a:ext cx="207932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63"/>
          <p:cNvSpPr/>
          <p:nvPr/>
        </p:nvSpPr>
        <p:spPr>
          <a:xfrm>
            <a:off x="4264579" y="2251565"/>
            <a:ext cx="614700" cy="60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63"/>
          <p:cNvSpPr/>
          <p:nvPr/>
        </p:nvSpPr>
        <p:spPr>
          <a:xfrm>
            <a:off x="3363398" y="1946790"/>
            <a:ext cx="2417100" cy="2890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중앙선 침범</a:t>
            </a:r>
            <a:endParaRPr b="1" sz="1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Centerline Violation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25" name="Google Shape;925;p63"/>
          <p:cNvSpPr txBox="1"/>
          <p:nvPr/>
        </p:nvSpPr>
        <p:spPr>
          <a:xfrm>
            <a:off x="3707478" y="3873333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불법 유턴 및 역주행 시도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26" name="Google Shape;92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949" y="3892988"/>
            <a:ext cx="207932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63"/>
          <p:cNvSpPr txBox="1"/>
          <p:nvPr/>
        </p:nvSpPr>
        <p:spPr>
          <a:xfrm>
            <a:off x="3707478" y="4128865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중앙선을 침범한 앞지르기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28" name="Google Shape;92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949" y="4148521"/>
            <a:ext cx="207932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Google Shape;929;p63"/>
          <p:cNvSpPr txBox="1"/>
          <p:nvPr/>
        </p:nvSpPr>
        <p:spPr>
          <a:xfrm>
            <a:off x="3707478" y="4374340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황색 실선 침범 주행 행위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30" name="Google Shape;9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7949" y="4393996"/>
            <a:ext cx="207932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F19E39&quot;&gt;&lt;path d=&quot;M160-160v-640h66.67v640H160Zm286.67 0v-160.67h66.66V-160h-66.66Zm286.66 0v-640H800v640h-66.67ZM446.67-400.67V-560h66.66v159.33h-66.66Zm0-239.33v-160h66.66v160h-66.66Z&quot;/&gt;&lt;/svg&gt;" id="931" name="Google Shape;93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0607" y="2263285"/>
            <a:ext cx="582786" cy="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63"/>
          <p:cNvSpPr/>
          <p:nvPr/>
        </p:nvSpPr>
        <p:spPr>
          <a:xfrm>
            <a:off x="7033077" y="2251565"/>
            <a:ext cx="614700" cy="6054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63"/>
          <p:cNvSpPr/>
          <p:nvPr/>
        </p:nvSpPr>
        <p:spPr>
          <a:xfrm>
            <a:off x="6131896" y="1946790"/>
            <a:ext cx="2417100" cy="2890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진로 변경 위반</a:t>
            </a:r>
            <a:endParaRPr b="1" sz="1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Lane Change Violation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34" name="Google Shape;934;p63"/>
          <p:cNvSpPr txBox="1"/>
          <p:nvPr/>
        </p:nvSpPr>
        <p:spPr>
          <a:xfrm>
            <a:off x="6475976" y="4128858"/>
            <a:ext cx="20424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실선 구간(터널, 교량 등 차선 변경)</a:t>
            </a:r>
            <a:endParaRPr sz="10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24-312 282-282-56-56-226 226-114-114-56 56 170 170ZM200-120q-33 0-56.5-23.5T120-200v-560q0-33 23.5-56.5T200-840h560q33 0 56.5 23.5T840-760v560q0 33-23.5 56.5T760-120H200Zm0-80h560v-560H200v560Zm0-560v560-560Z&quot;/&gt;&lt;/svg&gt;" id="935" name="Google Shape;93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446" y="4148513"/>
            <a:ext cx="207932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5084C1&quot;&gt;&lt;path d=&quot;M146.67-229.33V-436-229.33ZM80-436l84.67-250.67Q170-702 182.83-711q12.84-9 29.17-9h213q-2.33 16.67-2.33 33.33 0 16.67 2.33 33.34H223.33l-50.66 150.66h327.66Q528-476 563-458.5t75 22.5H146.67v206.67h586.66V-427q17.56-2.73 34.28-8.2 16.72-5.47 32.39-13.13v335q0 14.16-9.58 23.75Q780.83-80 766.67-80h-27.34q-14.33 0-23.5-9.58-9.16-9.59-9.16-23.75v-49.34H173.33v49.34q0 14.16-9.58 23.75Q154.17-80 140-80h-26.67q-14.16 0-23.75-9.58Q80-99.17 80-113.33V-436Zm551.18 160q23.82 0 39.99-16.33 16.16-16.34 16.16-39.67 0-23.89-16.33-40.61t-39.67-16.72q-23.89 0-40.61 16.67Q574-355.98 574-332.16q0 23.83 16.68 39.99Q607.35-276 631.18-276Zm-380.67 0q23.82 0 39.99-16.33 16.17-16.34 16.17-39.67 0-23.89-16.34-40.61-16.33-16.72-39.66-16.72-23.89 0-40.61 16.67-16.73 16.68-16.73 40.5 0 23.83 16.68 39.99Q226.69-276 250.51-276Zm435.62-216q-80.46 0-137.3-56.84Q492-605.68 492-686.33 492-766 548.67-823q56.66-57 137.33-57 81 0 137.5 56.5T880-686q0 81-56.71 137.5T686.13-492Zm-16.8-160.67H706v-148.66h-36.67v148.66Zm18.34 83.34q9 0 15.33-6t6.33-15.34q0-9.33-6.4-15.33T688-612q-10 .67-15.67 6.67-5.66 6-5.66 15t6 15q6 6 15 6Z&quot;/&gt;&lt;/svg&gt;" id="936" name="Google Shape;936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3831" y="2320140"/>
            <a:ext cx="473333" cy="4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63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분류 대상 위반 유형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3" name="Google Shape;943;p6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4" name="Google Shape;944;p6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6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46" name="Google Shape;946;p64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47" name="Google Shape;947;p6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948" name="Google Shape;948;p64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모델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아키텍처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49" name="Google Shape;949;p64"/>
          <p:cNvSpPr/>
          <p:nvPr/>
        </p:nvSpPr>
        <p:spPr>
          <a:xfrm>
            <a:off x="594910" y="1887575"/>
            <a:ext cx="4586700" cy="478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Input Sequence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50 frames x 128 x 128 x 3(RGB)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5084C1&quot;&gt;&lt;path d=&quot;M454.67-601.33h336.66q-27.66-72.34-86.83-126.5-59.17-54.17-135.17-74.84L454.67-601.33Zm-92.67 82 169.33-291.34q-11.66-1.33-25.33-2-13.67-.66-26-.66-70 0-129 25.66-59 25.67-105.67 70.34l116.67 198Zm-205.33 124h230.66l-166.66-294q-36 43.66-55 97.16t-19 112.17q0 21 2.16 42.83 2.17 21.84 7.84 41.84ZM391.33-158l116-200.67h-338q27.67 72.34 86.5 126.5Q314.67-178 391.33-158ZM480-146.67q70 0 129.33-25.66 59.34-25.67 105.34-70.34l-116-198-170 291.34q12.33 1.33 25.5 2 13.16.66 25.83.66Zm260-124q33.33-41.66 53.33-96.16t20-113.17q0-21.67-2.16-43.17-2.17-21.5-7.17-42.16H573.33L740-270.67ZM480-480Zm0 400q-82 0-155-31.5t-127.5-86Q143-252 111.5-325T80-480q0-83 31.5-155.5t86-127Q252-817 325-848.5T480-880q83 0 155.5 31.5t127 86q54.5 54.5 86 127T880-480q0 82-31.5 155t-86 127.5q-54.5 54.5-127 86T480-80Z&quot;/&gt;&lt;/svg&gt;" id="950" name="Google Shape;95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40" y="1945276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64"/>
          <p:cNvSpPr/>
          <p:nvPr/>
        </p:nvSpPr>
        <p:spPr>
          <a:xfrm>
            <a:off x="594900" y="2533348"/>
            <a:ext cx="4586700" cy="478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Conv2D Block 1 &amp; 2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16 filters -&gt; 32 filters (ReLU, MaxPool)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F5&quot;&gt;&lt;path d=&quot;M480-406.67 40.67-643.33 480-880l440 236.67-440 236.66Zm0 163.34L64.33-467l70-38L480-319l346.33-186 70 38L480-243.33ZM480-80 64.33-303.67l70-38 345.67 186 346.33-186 70 38L480-80Zm0-403 301-160.33-301-160.34-300.33 160.34L480-483Zm.67-160.33Z&quot;/&gt;&lt;/svg&gt;" id="952" name="Google Shape;95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350" y="2587209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64"/>
          <p:cNvSpPr/>
          <p:nvPr/>
        </p:nvSpPr>
        <p:spPr>
          <a:xfrm>
            <a:off x="594900" y="3179121"/>
            <a:ext cx="4586700" cy="478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Conv2D Block 3 &amp; 4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64 filters -&gt; 64 filters(ReLU, MaxPool)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F5&quot;&gt;&lt;path d=&quot;M480-406.67 40.67-643.33 480-880l440 236.67-440 236.66Zm0 163.34L64.33-467l70-38L480-319l346.33-186 70 38L480-243.33ZM480-80 64.33-303.67l70-38 345.67 186 346.33-186 70 38L480-80Zm0-403 301-160.33-301-160.34-300.33 160.34L480-483Zm.67-160.33Z&quot;/&gt;&lt;/svg&gt;" id="954" name="Google Shape;95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350" y="3232982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4"/>
          <p:cNvSpPr/>
          <p:nvPr/>
        </p:nvSpPr>
        <p:spPr>
          <a:xfrm>
            <a:off x="594900" y="3824894"/>
            <a:ext cx="4586700" cy="478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Flatten</a:t>
            </a: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Layer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Convert feature maps to vector sequence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0000F5&quot;&gt;&lt;path d=&quot;M480-126 120-406l55.33-41.33L480-210.67l304.67-236.66L840-406 480-126Zm0-168.67-360-280 360-280 360 280-360 280Zm0-294Zm0 209.34 251.33-195.34L480-770 228.67-574.67 480-379.33Z&quot;/&gt;&lt;/svg&gt;" id="956" name="Google Shape;95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350" y="3878755"/>
            <a:ext cx="381000" cy="370751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64"/>
          <p:cNvSpPr/>
          <p:nvPr/>
        </p:nvSpPr>
        <p:spPr>
          <a:xfrm>
            <a:off x="594900" y="4470667"/>
            <a:ext cx="4586700" cy="478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LSTM Layer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32 units, Temporal feature learning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58" name="Google Shape;958;p64"/>
          <p:cNvSpPr/>
          <p:nvPr/>
        </p:nvSpPr>
        <p:spPr>
          <a:xfrm>
            <a:off x="5338800" y="1897150"/>
            <a:ext cx="3210300" cy="308400"/>
          </a:xfrm>
          <a:prstGeom prst="roundRect">
            <a:avLst>
              <a:gd fmla="val 85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Layer Specification</a:t>
            </a:r>
            <a:endParaRPr b="1" sz="11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959" name="Google Shape;959;p64"/>
          <p:cNvCxnSpPr>
            <a:stCxn id="949" idx="2"/>
            <a:endCxn id="951" idx="0"/>
          </p:cNvCxnSpPr>
          <p:nvPr/>
        </p:nvCxnSpPr>
        <p:spPr>
          <a:xfrm>
            <a:off x="2888260" y="2366075"/>
            <a:ext cx="0" cy="1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0" name="Google Shape;960;p64"/>
          <p:cNvCxnSpPr/>
          <p:nvPr/>
        </p:nvCxnSpPr>
        <p:spPr>
          <a:xfrm>
            <a:off x="2888260" y="3011833"/>
            <a:ext cx="0" cy="1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1" name="Google Shape;961;p64"/>
          <p:cNvCxnSpPr/>
          <p:nvPr/>
        </p:nvCxnSpPr>
        <p:spPr>
          <a:xfrm>
            <a:off x="2888260" y="3657582"/>
            <a:ext cx="0" cy="1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2" name="Google Shape;962;p64"/>
          <p:cNvCxnSpPr/>
          <p:nvPr/>
        </p:nvCxnSpPr>
        <p:spPr>
          <a:xfrm>
            <a:off x="2888260" y="4303355"/>
            <a:ext cx="0" cy="16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3" name="Google Shape;963;p64"/>
          <p:cNvSpPr/>
          <p:nvPr/>
        </p:nvSpPr>
        <p:spPr>
          <a:xfrm>
            <a:off x="5346625" y="2281492"/>
            <a:ext cx="3199200" cy="308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Conv2D Filters		 (12, 32, 64, 64)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4" name="Google Shape;964;p64"/>
          <p:cNvSpPr/>
          <p:nvPr/>
        </p:nvSpPr>
        <p:spPr>
          <a:xfrm>
            <a:off x="5341075" y="2644921"/>
            <a:ext cx="3199200" cy="308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Kernel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Size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      	      (3, 3)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5" name="Google Shape;965;p64"/>
          <p:cNvSpPr/>
          <p:nvPr/>
        </p:nvSpPr>
        <p:spPr>
          <a:xfrm>
            <a:off x="5346625" y="3008349"/>
            <a:ext cx="3199200" cy="308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Pool Size				      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(2, 2)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6" name="Google Shape;966;p64"/>
          <p:cNvSpPr/>
          <p:nvPr/>
        </p:nvSpPr>
        <p:spPr>
          <a:xfrm>
            <a:off x="5341075" y="3371778"/>
            <a:ext cx="3199200" cy="308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Dropout Size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       0.25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7" name="Google Shape;967;p64"/>
          <p:cNvSpPr/>
          <p:nvPr/>
        </p:nvSpPr>
        <p:spPr>
          <a:xfrm>
            <a:off x="5344350" y="3803302"/>
            <a:ext cx="3210300" cy="324900"/>
          </a:xfrm>
          <a:prstGeom prst="roundRect">
            <a:avLst>
              <a:gd fmla="val 85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Configuration</a:t>
            </a:r>
            <a:endParaRPr b="1" sz="11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8" name="Google Shape;968;p64"/>
          <p:cNvSpPr/>
          <p:nvPr/>
        </p:nvSpPr>
        <p:spPr>
          <a:xfrm>
            <a:off x="5349900" y="4189628"/>
            <a:ext cx="3199200" cy="3249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Activation (Hidden)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      ReLu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69" name="Google Shape;969;p64"/>
          <p:cNvSpPr/>
          <p:nvPr/>
        </p:nvSpPr>
        <p:spPr>
          <a:xfrm>
            <a:off x="5349900" y="4573708"/>
            <a:ext cx="3199200" cy="3249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07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Activation (Output)</a:t>
            </a:r>
            <a:r>
              <a:rPr b="1" lang="ko" sz="11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		SoftMax</a:t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434343&quot;&gt;&lt;path d=&quot;M579.17-779.26q-12.5-12.59-12.5-30.83t12.59-30.74q12.59-12.5 30.83-12.5t30.74 12.59q12.5 12.59 12.5 30.83t-12.59 30.74q-12.59 12.5-30.83 12.5t-30.74-12.59Zm0 660q-12.5-12.59-12.5-30.83t12.59-30.74q12.59-12.5 30.83-12.5t30.74 12.59q12.5 12.59 12.5 30.83t-12.59 30.74q-12.59 12.5-30.83 12.5t-30.74-12.59Zm160-520q-12.5-12.59-12.5-30.83t12.59-30.74q12.59-12.5 30.83-12.5t30.74 12.59q12.5 12.59 12.5 30.83t-12.59 30.74q-12.59 12.5-30.83 12.5t-30.74-12.59Zm0 380q-12.5-12.59-12.5-30.83t12.59-30.74q12.59-12.5 30.83-12.5t30.74 12.59q12.5 12.59 12.5 30.83t-12.59 30.74q-12.59 12.5-30.83 12.5t-30.74-12.59Zm60-190q-12.5-12.59-12.5-30.83t12.59-30.74q12.59-12.5 30.83-12.5t30.74 12.59q12.5 12.59 12.5 30.83t-12.59 30.74q-12.59 12.5-30.83 12.5t-30.74-12.59ZM480-80q-83 0-156-31.5T197-197q-54-54-85.5-127T80-480q0-83 31.5-156T197-763q54-54 127-85.5T480-880v66.67q-139.33 0-236.33 97t-97 236.33q0 139.33 96.87 236.33 96.88 97 236.46 97V-80Zm-51.83-348.21q-21.5-21.54-21.5-51.79 0-5.63.83-11.81.83-6.19 2.83-11.08l-81-81.11L376-630.67l81.67 81q4.66-1.66 22.33-3.66 30.25 0 51.79 21.56 21.54 21.55 21.54 51.83 0 30.27-21.56 51.77-21.55 21.5-51.83 21.5-30.27 0-51.77-21.54Z&quot;/&gt;&lt;/svg&gt;" id="970" name="Google Shape;970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3350" y="4524575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6" name="Google Shape;976;p6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6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6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79" name="Google Shape;979;p65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80" name="Google Shape;980;p6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981" name="Google Shape;981;p65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데이터 전처리 파이프라인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982" name="Google Shape;982;p65"/>
          <p:cNvSpPr/>
          <p:nvPr/>
        </p:nvSpPr>
        <p:spPr>
          <a:xfrm>
            <a:off x="594900" y="2045200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프레임 추출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폴더 </a:t>
            </a: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내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이미지 시퀸스 로드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한글  오류 방지 디코딩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3" name="Google Shape;983;p65"/>
          <p:cNvSpPr/>
          <p:nvPr/>
        </p:nvSpPr>
        <p:spPr>
          <a:xfrm>
            <a:off x="594900" y="4447000"/>
            <a:ext cx="7954200" cy="36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Memory Optimization : Generator (yield) 방식 사용						Label Encoding : One - Hot Encoding 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4" name="Google Shape;984;p65"/>
          <p:cNvSpPr/>
          <p:nvPr/>
        </p:nvSpPr>
        <p:spPr>
          <a:xfrm>
            <a:off x="1176550" y="1867646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1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5" name="Google Shape;985;p65"/>
          <p:cNvSpPr/>
          <p:nvPr/>
        </p:nvSpPr>
        <p:spPr>
          <a:xfrm>
            <a:off x="745294" y="3810979"/>
            <a:ext cx="1222500" cy="258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cv2.imdecode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6" name="Google Shape;986;p65"/>
          <p:cNvSpPr/>
          <p:nvPr/>
        </p:nvSpPr>
        <p:spPr>
          <a:xfrm>
            <a:off x="2202589" y="2047775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리사이징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모델 입력 규격 변환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128 x 128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픽셀 고정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7" name="Google Shape;987;p65"/>
          <p:cNvSpPr/>
          <p:nvPr/>
        </p:nvSpPr>
        <p:spPr>
          <a:xfrm>
            <a:off x="2352983" y="3813554"/>
            <a:ext cx="1222500" cy="258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cv2.resize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8" name="Google Shape;988;p65"/>
          <p:cNvSpPr/>
          <p:nvPr/>
        </p:nvSpPr>
        <p:spPr>
          <a:xfrm>
            <a:off x="3810277" y="2047788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픽셀 정규화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원본 데이터 0~1 실수 변환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학습 안정성 및 속도 향상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89" name="Google Shape;989;p65"/>
          <p:cNvSpPr/>
          <p:nvPr/>
        </p:nvSpPr>
        <p:spPr>
          <a:xfrm>
            <a:off x="3960671" y="3813567"/>
            <a:ext cx="1222500" cy="258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img / 255.0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0" name="Google Shape;990;p65"/>
          <p:cNvSpPr/>
          <p:nvPr/>
        </p:nvSpPr>
        <p:spPr>
          <a:xfrm>
            <a:off x="5417966" y="2047775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시퀸스 정규화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시퀸스 길이 50으로 통일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부족 시 앞 프레임 반복 패딩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1" name="Google Shape;991;p65"/>
          <p:cNvSpPr/>
          <p:nvPr/>
        </p:nvSpPr>
        <p:spPr>
          <a:xfrm>
            <a:off x="4391988" y="187780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3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2" name="Google Shape;992;p65"/>
          <p:cNvSpPr/>
          <p:nvPr/>
        </p:nvSpPr>
        <p:spPr>
          <a:xfrm>
            <a:off x="5568360" y="3813554"/>
            <a:ext cx="1222500" cy="258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len(frames) = 50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3" name="Google Shape;993;p65"/>
          <p:cNvSpPr/>
          <p:nvPr/>
        </p:nvSpPr>
        <p:spPr>
          <a:xfrm>
            <a:off x="7025675" y="2047801"/>
            <a:ext cx="1523400" cy="2216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배치</a:t>
            </a: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생성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</a:t>
            </a:r>
            <a:r>
              <a:rPr b="1" lang="ko" sz="9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커스텀 DataLoader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</a:t>
            </a: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메모리 효율적 데이터 공급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4" name="Google Shape;994;p65"/>
          <p:cNvSpPr/>
          <p:nvPr/>
        </p:nvSpPr>
        <p:spPr>
          <a:xfrm>
            <a:off x="7176069" y="3813580"/>
            <a:ext cx="1222500" cy="258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yield (x, y)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5" name="Google Shape;995;p65"/>
          <p:cNvSpPr/>
          <p:nvPr/>
        </p:nvSpPr>
        <p:spPr>
          <a:xfrm>
            <a:off x="2784275" y="187780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2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6" name="Google Shape;996;p65"/>
          <p:cNvSpPr/>
          <p:nvPr/>
        </p:nvSpPr>
        <p:spPr>
          <a:xfrm>
            <a:off x="5999663" y="187780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4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997" name="Google Shape;997;p65"/>
          <p:cNvSpPr/>
          <p:nvPr/>
        </p:nvSpPr>
        <p:spPr>
          <a:xfrm>
            <a:off x="7607338" y="1867651"/>
            <a:ext cx="360000" cy="360000"/>
          </a:xfrm>
          <a:prstGeom prst="ellipse">
            <a:avLst/>
          </a:prstGeom>
          <a:solidFill>
            <a:schemeClr val="lt2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5</a:t>
            </a:r>
            <a:endParaRPr b="1" sz="1200"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434343&quot;&gt;&lt;path d=&quot;M203.33-328.67h400l-132-176.66L370-372l-68-86.67-98.67 130ZM146.67-160q-27 0-46.84-19.83Q80-199.67 80-226.67v-506.66q0-27 19.83-46.84Q119.67-800 146.67-800h506.66q27 0 46.84 19.83Q720-760.33 720-733.33V-530l160-160v420L720-430v203.33q0 27-19.83 46.84Q680.33-160 653.33-160H146.67Zm0-66.67h506.66v-506.66H146.67v506.66Zm0 0v-506.66 506.66Z&quot;/&gt;&lt;/svg&gt;" id="998" name="Google Shape;9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863" y="2358250"/>
            <a:ext cx="333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120-120v-306.67h66.67v193.34l540-540H533.33V-840H840v306.67h-66.67v-193.34l-540 540h193.34V-120H120Z&quot;/&gt;&lt;/svg&gt;" id="999" name="Google Shape;99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7600" y="2359538"/>
            <a:ext cx="333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31.33-120v-230H498v82h342v66.67H498V-120h-66.67ZM120-201.33V-268h244.67v66.67H120Zm178-164v-81.34H120v-66.66h178V-596h66.67v230.67H298Zm133.33-81.34v-66.66H840v66.66H431.33Zm164-163.33v-230H662v81.33h178V-692H662v82h-66.67ZM120-692v-66.67h408.67V-692H120Z&quot;/&gt;&lt;/svg&gt;" id="1000" name="Google Shape;100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300" y="2359550"/>
            <a:ext cx="333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0000F5&quot;&gt;&lt;path d=&quot;M480-406.67 40.67-643.33 480-880l440 236.67-440 236.66Zm0 163.34L64.33-467l70-38L480-319l346.33-186 70 38L480-243.33ZM480-80 64.33-303.67l70-38 345.67 186 346.33-186 70 38L480-80Zm0-403 301-160.33-301-160.34-300.33 160.34L480-483Zm.67-160.33Z&quot;/&gt;&lt;/svg&gt;" id="1001" name="Google Shape;100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175" y="2340859"/>
            <a:ext cx="381000" cy="3707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120-120v-183.33h66.67v116.66h116.66V-120H120Zm536.67 0v-66.67h116.66v-116.66H840V-120H656.67ZM272.33-272.33Q186.67-358 186.67-480q0-122 85.66-207.67Q358-773.33 480-773.33q122 0 207.67 85.66Q773.33-602 773.33-480q0 122-85.66 207.67Q602-186.67 480-186.67q-122 0-207.67-85.66Zm207.67 19q94.07 0 160.37-66.3 66.3-66.3 66.3-160.37 0-94.07-66.3-160.37-66.3-66.3-160.37-66.3-94.07 0-160.37 66.3-66.3 66.3-66.3 160.37 0 94.07 66.3 160.37 66.3 66.3 160.37 66.3ZM120-656.67V-840h183.33v66.67H186.67v116.66H120Zm653.33 0v-116.66H656.67V-840H840v183.33h-66.67ZM480-480Z&quot;/&gt;&lt;/svg&gt;" id="1002" name="Google Shape;100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20675" y="2359550"/>
            <a:ext cx="333375" cy="333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434343&quot;&gt;&lt;path d=&quot;M240-360h80v-240h-80v240Zm200 0h80v-240h-80v240Zm200 0h80v-240h-80v240Zm-480 80h640v-400H160v400Zm0 0v-400 400Zm40 160v-80h-40q-33 0-56.5-23.5T80-280v-400q0-33 23.5-56.5T160-760h40v-80h80v80h160v-80h80v80h160v-80h80v80h40q33 0 56.5 23.5T880-680v400q0 33-23.5 56.5T800-200h-40v80h-80v-80H520v80h-80v-80H280v80h-80Z&quot;/&gt;&lt;/svg&gt;" id="1003" name="Google Shape;1003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85" y="4507938"/>
            <a:ext cx="23812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434343&quot;&gt;&lt;path d=&quot;m80-160 240-320L80-800h520q19 0 36 8.5t28 23.5l216 288-216 288q-11 15-28 23.5t-36 8.5H80Zm160-80h360l180-240-180-240H240l180 240-180 240Zm270-240Z&quot;/&gt;&lt;/svg&gt;" id="1004" name="Google Shape;1004;p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08953" y="4517757"/>
            <a:ext cx="238125" cy="23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10" name="Google Shape;1010;p6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1" name="Google Shape;1011;p6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13" name="Google Shape;1013;p66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14" name="Google Shape;1014;p6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15" name="Google Shape;1015;p66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설정 및 최적화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16" name="Google Shape;1016;p66"/>
          <p:cNvSpPr/>
          <p:nvPr/>
        </p:nvSpPr>
        <p:spPr>
          <a:xfrm>
            <a:off x="594900" y="2199600"/>
            <a:ext cx="3584100" cy="426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Optimizer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	  	    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17" name="Google Shape;1017;p66"/>
          <p:cNvSpPr/>
          <p:nvPr/>
        </p:nvSpPr>
        <p:spPr>
          <a:xfrm>
            <a:off x="3416999" y="2284734"/>
            <a:ext cx="698100" cy="262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Adam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18" name="Google Shape;1018;p66"/>
          <p:cNvSpPr/>
          <p:nvPr/>
        </p:nvSpPr>
        <p:spPr>
          <a:xfrm>
            <a:off x="594900" y="2726143"/>
            <a:ext cx="3584100" cy="426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Learning Rate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	    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19" name="Google Shape;1019;p66"/>
          <p:cNvSpPr/>
          <p:nvPr/>
        </p:nvSpPr>
        <p:spPr>
          <a:xfrm>
            <a:off x="3416999" y="2811276"/>
            <a:ext cx="698100" cy="262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0.001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0" name="Google Shape;1020;p66"/>
          <p:cNvSpPr/>
          <p:nvPr/>
        </p:nvSpPr>
        <p:spPr>
          <a:xfrm>
            <a:off x="594900" y="3252687"/>
            <a:ext cx="3584100" cy="426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Batch Size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	    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1" name="Google Shape;1021;p66"/>
          <p:cNvSpPr/>
          <p:nvPr/>
        </p:nvSpPr>
        <p:spPr>
          <a:xfrm>
            <a:off x="3416999" y="3337818"/>
            <a:ext cx="698100" cy="262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32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2" name="Google Shape;1022;p66"/>
          <p:cNvSpPr/>
          <p:nvPr/>
        </p:nvSpPr>
        <p:spPr>
          <a:xfrm>
            <a:off x="594900" y="3779230"/>
            <a:ext cx="3584100" cy="426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Max Epochs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	    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3" name="Google Shape;1023;p66"/>
          <p:cNvSpPr/>
          <p:nvPr/>
        </p:nvSpPr>
        <p:spPr>
          <a:xfrm>
            <a:off x="3416999" y="3864360"/>
            <a:ext cx="698100" cy="262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100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4" name="Google Shape;1024;p66"/>
          <p:cNvSpPr/>
          <p:nvPr/>
        </p:nvSpPr>
        <p:spPr>
          <a:xfrm>
            <a:off x="594900" y="4305774"/>
            <a:ext cx="3584100" cy="426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Loss Function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  	    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5" name="Google Shape;1025;p66"/>
          <p:cNvSpPr/>
          <p:nvPr/>
        </p:nvSpPr>
        <p:spPr>
          <a:xfrm>
            <a:off x="2400774" y="4390902"/>
            <a:ext cx="1714500" cy="2625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Categorical Crossentropy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26" name="Google Shape;1026;p66"/>
          <p:cNvSpPr/>
          <p:nvPr/>
        </p:nvSpPr>
        <p:spPr>
          <a:xfrm>
            <a:off x="594900" y="1806532"/>
            <a:ext cx="3725700" cy="330000"/>
          </a:xfrm>
          <a:prstGeom prst="roundRect">
            <a:avLst>
              <a:gd fmla="val 8559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Hyperparameters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40px&quot; viewBox=&quot;0 -960 960 960&quot; width=&quot;40px&quot; fill=&quot;#434343&quot;&gt;&lt;path d=&quot;M319-160q-9 0-16.83-4.5Q294.33-169 290-177l-82-146.33h66.67l41.33 80h90.67v-33.34H336l-41.33-80H190l-61-106.66q-2-4.34-3.17-8.34-1.16-4-1.16-8.33 0-2.67 4.33-16.67l61-106.66h104.67l41.33-80h70.67v-33.34H316l-41.33 80H208L290-783q4.33-8 12.17-12.5Q310-800 319-800h111q14.33 0 23.83 9.5 9.5 9.5 9.5 23.83v170h-76.66l-33.34 33.34h110v126.66h-94.66l-39.34-80h-96L200-483.33h108l40 80h115.33v210q0 14.33-9.5 23.83-9.5 9.5-23.83 9.5H319Zm211 0q-14.33 0-23.83-9.5-9.5-9.5-9.5-23.83v-210H612l40-80h108l-33.33-33.34h-96l-39.34 80h-94.66v-126.66h110l-33.34-33.34h-76.66v-170q0-14.33 9.5-23.83 9.5-9.5 23.83-9.5h111q9 0 16.83 4.5Q665.67-791 670-783l82 146.33h-66.67l-41.33-80h-90.67v33.34H624l41.33 80H770l61 106.66q2 4.34 3.17 8.34 1.16 4 1.16 8.33 0 2.67-4.33 16.67l-61 106.66H665.33l-41.33 80h-70.67v33.34H644l41.33-80H752L670-177q-4.33 8-12.17 12.5Q650-160 641-160H530Z&quot;/&gt;&lt;/svg&gt;" id="1027" name="Google Shape;10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96" y="2221198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284-79.33 451.33-384 120-424l490-456.67h66L508.67-576 840-536 350-79.33h-66Zm185.33-207 221.67-200-287.67-35.34 87-151.66-222 200.66 287.34 34.34-86.34 152ZM480-480Z&quot;/&gt;&lt;/svg&gt;" id="1028" name="Google Shape;102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00" y="275845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46.67-163.67V-461l-260-150.33V-314l260 150.33Zm66.66 0 260-150.33v-298l-260 151v297.33ZM446.67-87 153.33-256q-15.66-9-24.5-24.33-8.83-15.34-8.83-33.34v-332.66q0-18 8.83-33.34 8.84-15.33 24.5-24.33l293.34-169q15.66-9 33.33-9 17.67 0 33.33 9l293.34 169q15.66 9 24.5 24.33 8.83 15.34 8.83 33.34v332.66q0 18-8.83 33.34-8.84 15.33-24.5 24.33L513.33-87q-15.66 9-33.33 9-17.67 0-33.33-9Zm196-526 93.66-54L480-815.33 386-761l256.67 148ZM480-518l95.33-55.67-257-148.33L223-667l257 149Z&quot;/&gt;&lt;/svg&gt;" id="1029" name="Google Shape;102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100" y="3285007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60q-133.33 0-226.67-93.33Q160-346.67 160-480q0-133.33 93.33-226.67Q346.67-800 480-800q79.67 0 143.33 32.5 63.67 32.5 110 90.17V-800H800v262.67H537.33V-604h168q-36-58.67-93.83-94T480-733.33q-106 0-179.67 73.66Q226.67-586 226.67-480q0 106 73.66 179.67Q374-226.67 480-226.67q81 0 147.67-46.33 66.66-46.33 93-122.33H790Q761.33-290 675.33-225q-86 65-195.33 65Z&quot;/&gt;&lt;/svg&gt;" id="1030" name="Google Shape;1030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100" y="380172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80-120v-66.67h366.67v-471.66q-26-9-46-29t-29-46H223.33l123.34 294.66Q346-392 307.33-359.33q-38.66 32.66-94 32.66-55.33 0-94-32.66Q80.67-392 80-438.67l123.33-294.66H120V-800h251.67q12-35 41.66-57.5Q443-880 480-880t66.67 22.5q29.66 22.5 41.66 57.5H840v66.67h-83.33L880-438.67q-.67 46.67-39.33 79.34-38.67 32.66-94 32.66-55.34 0-94-32.66Q614-392 613.33-438.67l123.34-294.66H588.33q-9 26-29 46t-46 29v471.66H880V-120H80Zm591.67-320h150l-75-180.67-75 180.67Zm-533.34 0h150l-75-180.67-75 180.67ZM480-720q19.67 0 33.17-13.83 13.5-13.84 13.5-32.84 0-19.66-13.5-33.16-13.5-13.5-33.17-13.5-19 0-32.83 13.5-13.84 13.5-13.84 33.16 0 19 13.84 32.84Q461-720 480-720Z&quot;/&gt;&lt;/svg&gt;" id="1031" name="Google Shape;1031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100" y="43352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66"/>
          <p:cNvSpPr/>
          <p:nvPr/>
        </p:nvSpPr>
        <p:spPr>
          <a:xfrm>
            <a:off x="4599875" y="1860975"/>
            <a:ext cx="3939300" cy="294900"/>
          </a:xfrm>
          <a:prstGeom prst="roundRect">
            <a:avLst>
              <a:gd fmla="val 8559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TRAINING CALLBACK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033" name="Google Shape;1033;p66"/>
          <p:cNvCxnSpPr>
            <a:endCxn id="1032" idx="3"/>
          </p:cNvCxnSpPr>
          <p:nvPr/>
        </p:nvCxnSpPr>
        <p:spPr>
          <a:xfrm flipH="1" rot="10800000">
            <a:off x="6575975" y="2008425"/>
            <a:ext cx="1963200" cy="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4" name="Google Shape;1034;p66"/>
          <p:cNvSpPr/>
          <p:nvPr/>
        </p:nvSpPr>
        <p:spPr>
          <a:xfrm>
            <a:off x="4674237" y="2334950"/>
            <a:ext cx="19221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35" name="Google Shape;1035;p66"/>
          <p:cNvSpPr/>
          <p:nvPr/>
        </p:nvSpPr>
        <p:spPr>
          <a:xfrm>
            <a:off x="4684578" y="2706269"/>
            <a:ext cx="17145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검증 손실이 개선되지 않으면 학습 조기 종료 후 과적합 방지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36" name="Google Shape;1036;p66"/>
          <p:cNvSpPr/>
          <p:nvPr/>
        </p:nvSpPr>
        <p:spPr>
          <a:xfrm>
            <a:off x="4674228" y="2400816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EarlyStopping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37" name="Google Shape;1037;p66"/>
          <p:cNvSpPr/>
          <p:nvPr/>
        </p:nvSpPr>
        <p:spPr>
          <a:xfrm>
            <a:off x="4674228" y="3057791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patience = 15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38" name="Google Shape;1038;p66"/>
          <p:cNvSpPr/>
          <p:nvPr/>
        </p:nvSpPr>
        <p:spPr>
          <a:xfrm>
            <a:off x="6655100" y="2325888"/>
            <a:ext cx="19221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39" name="Google Shape;1039;p66"/>
          <p:cNvSpPr/>
          <p:nvPr/>
        </p:nvSpPr>
        <p:spPr>
          <a:xfrm>
            <a:off x="6739791" y="2706257"/>
            <a:ext cx="17145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가장 낮은 Val Loss를 기록한 최적 모델 가중치 자동저장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0" name="Google Shape;1040;p66"/>
          <p:cNvSpPr/>
          <p:nvPr/>
        </p:nvSpPr>
        <p:spPr>
          <a:xfrm>
            <a:off x="6729441" y="2400804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Model Checkpoint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1" name="Google Shape;1041;p66"/>
          <p:cNvSpPr/>
          <p:nvPr/>
        </p:nvSpPr>
        <p:spPr>
          <a:xfrm>
            <a:off x="6729441" y="3057779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save_best_only = True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2" name="Google Shape;1042;p66"/>
          <p:cNvSpPr/>
          <p:nvPr/>
        </p:nvSpPr>
        <p:spPr>
          <a:xfrm>
            <a:off x="4674237" y="3518388"/>
            <a:ext cx="19221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3" name="Google Shape;1043;p66"/>
          <p:cNvSpPr/>
          <p:nvPr/>
        </p:nvSpPr>
        <p:spPr>
          <a:xfrm>
            <a:off x="4684578" y="3889707"/>
            <a:ext cx="17145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성능 정체 시 학습률을 50% 감소시켜 미세 조정 유도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4" name="Google Shape;1044;p66"/>
          <p:cNvSpPr/>
          <p:nvPr/>
        </p:nvSpPr>
        <p:spPr>
          <a:xfrm>
            <a:off x="4674228" y="3584254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ReduceLROnplateau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5" name="Google Shape;1045;p66"/>
          <p:cNvSpPr/>
          <p:nvPr/>
        </p:nvSpPr>
        <p:spPr>
          <a:xfrm>
            <a:off x="4674228" y="4241229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factor = 0.5, pat = 5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6" name="Google Shape;1046;p66"/>
          <p:cNvSpPr/>
          <p:nvPr/>
        </p:nvSpPr>
        <p:spPr>
          <a:xfrm>
            <a:off x="6655100" y="3509338"/>
            <a:ext cx="19221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7" name="Google Shape;1047;p66"/>
          <p:cNvSpPr/>
          <p:nvPr/>
        </p:nvSpPr>
        <p:spPr>
          <a:xfrm>
            <a:off x="6739791" y="3889707"/>
            <a:ext cx="17145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실시간 학습 로그 시각화 및 파라미터 변화 모니터링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8" name="Google Shape;1048;p66"/>
          <p:cNvSpPr/>
          <p:nvPr/>
        </p:nvSpPr>
        <p:spPr>
          <a:xfrm>
            <a:off x="6729441" y="3584254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TensorBoard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49" name="Google Shape;1049;p66"/>
          <p:cNvSpPr/>
          <p:nvPr/>
        </p:nvSpPr>
        <p:spPr>
          <a:xfrm>
            <a:off x="6729441" y="4241229"/>
            <a:ext cx="17145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log_dir = logs/fit/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050" name="Google Shape;1050;p66"/>
          <p:cNvCxnSpPr/>
          <p:nvPr/>
        </p:nvCxnSpPr>
        <p:spPr>
          <a:xfrm>
            <a:off x="2294100" y="1981575"/>
            <a:ext cx="1884900" cy="1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6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6" name="Google Shape;1056;p6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7" name="Google Shape;1057;p6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59" name="Google Shape;1059;p67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60" name="Google Shape;1060;p6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61" name="Google Shape;1061;p67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프레임 추출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62" name="Google Shape;1062;p67"/>
          <p:cNvSpPr/>
          <p:nvPr/>
        </p:nvSpPr>
        <p:spPr>
          <a:xfrm>
            <a:off x="4811850" y="1877800"/>
            <a:ext cx="3736800" cy="15027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데이터셋 불러오기 및 이미지 리사이징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지정된 폴더의 이미지 파일 순서대로 추출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모든 이미지 128 x 128px으로 조정하여 규격 통일화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픽셀 데이터 0~1 소수로 변환하여 학습 효율 향상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63" name="Google Shape;1063;p67"/>
          <p:cNvSpPr/>
          <p:nvPr/>
        </p:nvSpPr>
        <p:spPr>
          <a:xfrm>
            <a:off x="4811850" y="3487442"/>
            <a:ext cx="3736800" cy="15027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2. 시퀸스 정규화를 위한 프레임 반복 패딩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영상 길이가 달라도 항상 50프레임이 되도록 설정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프레임 개수가 모자라도 앞부분을 복사해 채워넣고 모자라면 자르기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다양한 해상도 및 프레임 개수가 차이나도 AI가 일관되게 처리할수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있도록 데이터 표준화 진행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64" name="Google Shape;1064;p67"/>
          <p:cNvSpPr/>
          <p:nvPr/>
        </p:nvSpPr>
        <p:spPr>
          <a:xfrm>
            <a:off x="594888" y="1884250"/>
            <a:ext cx="4102200" cy="368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def frame_extraction				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065" name="Google Shape;1065;p67"/>
          <p:cNvCxnSpPr/>
          <p:nvPr/>
        </p:nvCxnSpPr>
        <p:spPr>
          <a:xfrm rot="10800000">
            <a:off x="594888" y="2252350"/>
            <a:ext cx="410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6" name="Google Shape;10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88" y="2275487"/>
            <a:ext cx="4102201" cy="131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4888" y="3611433"/>
            <a:ext cx="4102201" cy="1378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73" name="Google Shape;1073;p6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4" name="Google Shape;1074;p6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6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76" name="Google Shape;1076;p68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77" name="Google Shape;1077;p6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78" name="Google Shape;1078;p68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핵심 함수 구조 : 데이터셋 로딩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79" name="Google Shape;1079;p68"/>
          <p:cNvSpPr/>
          <p:nvPr/>
        </p:nvSpPr>
        <p:spPr>
          <a:xfrm>
            <a:off x="4812250" y="1877800"/>
            <a:ext cx="3736800" cy="30417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초기화 및 Epochs 관리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__init__ : 데이터셋(x_set, y_set)과 batch_size 등 학습에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필요한 기본 설정 저장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shuffle = True로 설정하여 매 에폭마다 데이터를 섞은 후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on_epoch_end() 호출하여 초기 인덱스 생성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2. 배치 데이터 생성(실행 단계)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__len__ : 1 Epochs 별로 배치를 몇번 가져가야 하는지 계산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ex) Data: 100(img), batch(16)인 경우 7번 필요 알림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__getitem__ : Keras가 특정 순번(idx)의 데이터를 요청하면    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그에 해당하는 실제 이미지와 정답을 만들어 반환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인덱스 슬라이싱하여 인덱스 목록 중 배치에 해당하는 번호만 뽑기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frame_extraction(self.x[i])를 통해 이미지를 전부 미리 읽게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하는것이 아닌 해당 시점에 이미지 읽고 전처리 하여 OOM 대비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[3] X(입력) : float32 넘파이 배열로 GPU 연산 향상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Y(정답) : to_categorical을 사용해 정답 라벨(0,1,2)를 원핫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인코딩으로 변환([0, 1]) 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80" name="Google Shape;1080;p68"/>
          <p:cNvSpPr/>
          <p:nvPr/>
        </p:nvSpPr>
        <p:spPr>
          <a:xfrm>
            <a:off x="595125" y="1884250"/>
            <a:ext cx="4102200" cy="368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0500" lIns="80500" spcFirstLastPara="1" rIns="80500" wrap="square" tIns="805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def Dataloader				</a:t>
            </a:r>
            <a:endParaRPr b="1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081" name="Google Shape;1081;p68"/>
          <p:cNvCxnSpPr/>
          <p:nvPr/>
        </p:nvCxnSpPr>
        <p:spPr>
          <a:xfrm rot="10800000">
            <a:off x="595125" y="2252350"/>
            <a:ext cx="4102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82" name="Google Shape;108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50" y="2293225"/>
            <a:ext cx="4102200" cy="2022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6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88" name="Google Shape;1088;p6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9" name="Google Shape;1089;p6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0" name="Google Shape;1090;p6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1" name="Google Shape;1091;p69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92" name="Google Shape;1092;p6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093" name="Google Shape;1093;p69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학습 결과 요약(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Accuracy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 &amp; Loss)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094" name="Google Shape;1094;p69"/>
          <p:cNvSpPr/>
          <p:nvPr/>
        </p:nvSpPr>
        <p:spPr>
          <a:xfrm>
            <a:off x="594900" y="1884025"/>
            <a:ext cx="18906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5" name="Google Shape;1095;p69"/>
          <p:cNvSpPr/>
          <p:nvPr/>
        </p:nvSpPr>
        <p:spPr>
          <a:xfrm>
            <a:off x="678199" y="2264394"/>
            <a:ext cx="16863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98.50 %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6" name="Google Shape;1096;p69"/>
          <p:cNvSpPr/>
          <p:nvPr/>
        </p:nvSpPr>
        <p:spPr>
          <a:xfrm>
            <a:off x="668020" y="1958941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BEST TRAIN Acc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7" name="Google Shape;1097;p69"/>
          <p:cNvSpPr/>
          <p:nvPr/>
        </p:nvSpPr>
        <p:spPr>
          <a:xfrm>
            <a:off x="668020" y="2615916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High Performance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8" name="Google Shape;1098;p69"/>
          <p:cNvSpPr/>
          <p:nvPr/>
        </p:nvSpPr>
        <p:spPr>
          <a:xfrm>
            <a:off x="2616129" y="1877800"/>
            <a:ext cx="18906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099" name="Google Shape;1099;p69"/>
          <p:cNvSpPr/>
          <p:nvPr/>
        </p:nvSpPr>
        <p:spPr>
          <a:xfrm>
            <a:off x="2699428" y="2258169"/>
            <a:ext cx="16863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69.45 %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0" name="Google Shape;1100;p69"/>
          <p:cNvSpPr/>
          <p:nvPr/>
        </p:nvSpPr>
        <p:spPr>
          <a:xfrm>
            <a:off x="2689249" y="1952716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BEST VAL ACC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1" name="Google Shape;1101;p69"/>
          <p:cNvSpPr/>
          <p:nvPr/>
        </p:nvSpPr>
        <p:spPr>
          <a:xfrm>
            <a:off x="2689249" y="2609691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Gap Exists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2" name="Google Shape;1102;p69"/>
          <p:cNvSpPr/>
          <p:nvPr/>
        </p:nvSpPr>
        <p:spPr>
          <a:xfrm>
            <a:off x="4637358" y="1877800"/>
            <a:ext cx="18906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3" name="Google Shape;1103;p69"/>
          <p:cNvSpPr/>
          <p:nvPr/>
        </p:nvSpPr>
        <p:spPr>
          <a:xfrm>
            <a:off x="4720657" y="2258169"/>
            <a:ext cx="16863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0.6889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4" name="Google Shape;1104;p69"/>
          <p:cNvSpPr/>
          <p:nvPr/>
        </p:nvSpPr>
        <p:spPr>
          <a:xfrm>
            <a:off x="4710478" y="1952716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MIN VAL LOSS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5" name="Google Shape;1105;p69"/>
          <p:cNvSpPr/>
          <p:nvPr/>
        </p:nvSpPr>
        <p:spPr>
          <a:xfrm>
            <a:off x="4710478" y="2609691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at Epoch 6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6" name="Google Shape;1106;p69"/>
          <p:cNvSpPr/>
          <p:nvPr/>
        </p:nvSpPr>
        <p:spPr>
          <a:xfrm>
            <a:off x="6658587" y="1854900"/>
            <a:ext cx="1890600" cy="1084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7" name="Google Shape;1107;p69"/>
          <p:cNvSpPr/>
          <p:nvPr/>
        </p:nvSpPr>
        <p:spPr>
          <a:xfrm>
            <a:off x="6741886" y="2235269"/>
            <a:ext cx="1686300" cy="381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21</a:t>
            </a:r>
            <a:endParaRPr b="1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8" name="Google Shape;1108;p69"/>
          <p:cNvSpPr/>
          <p:nvPr/>
        </p:nvSpPr>
        <p:spPr>
          <a:xfrm>
            <a:off x="6731707" y="1929816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TOTAL EPOCHS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09" name="Google Shape;1109;p69"/>
          <p:cNvSpPr/>
          <p:nvPr/>
        </p:nvSpPr>
        <p:spPr>
          <a:xfrm>
            <a:off x="6731707" y="2586791"/>
            <a:ext cx="1686300" cy="330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Early Stopped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graphicFrame>
        <p:nvGraphicFramePr>
          <p:cNvPr id="1110" name="Google Shape;1110;p69"/>
          <p:cNvGraphicFramePr/>
          <p:nvPr/>
        </p:nvGraphicFramePr>
        <p:xfrm>
          <a:off x="594975" y="31435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1269225"/>
                <a:gridCol w="954975"/>
                <a:gridCol w="954975"/>
                <a:gridCol w="954975"/>
                <a:gridCol w="954975"/>
                <a:gridCol w="954975"/>
                <a:gridCol w="954975"/>
                <a:gridCol w="954975"/>
              </a:tblGrid>
              <a:tr h="372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Class Name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Count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TP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FP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FN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Precision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Recall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3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F1 Score</a:t>
                      </a:r>
                      <a:endParaRPr b="1" sz="13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4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신호위반(Signal)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527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380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45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102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0.89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0.72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0.79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중앙선침범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400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250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80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70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0.75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0.78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0.76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진로변경위반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271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150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90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31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0.62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0.82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0.71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Average/Total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1,198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780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215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203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0.78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0.79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0.78</a:t>
                      </a:r>
                      <a:endParaRPr sz="1000"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&lt;svg xmlns=&quot;http://www.w3.org/2000/svg&quot; height=&quot;40px&quot; viewBox=&quot;0 -960 960 960&quot; width=&quot;40px&quot; fill=&quot;#434343&quot;&gt;&lt;path d=&quot;M319-160q-9 0-16.83-4.5Q294.33-169 290-177l-82-146.33h66.67l41.33 80h90.67v-33.34H336l-41.33-80H190l-61-106.66q-2-4.34-3.17-8.34-1.16-4-1.16-8.33 0-2.67 4.33-16.67l61-106.66h104.67l41.33-80h70.67v-33.34H316l-41.33 80H208L290-783q4.33-8 12.17-12.5Q310-800 319-800h111q14.33 0 23.83 9.5 9.5 9.5 9.5 23.83v170h-76.66l-33.34 33.34h110v126.66h-94.66l-39.34-80h-96L200-483.33h108l40 80h115.33v210q0 14.33-9.5 23.83-9.5 9.5-23.83 9.5H319Zm211 0q-14.33 0-23.83-9.5-9.5-9.5-9.5-23.83v-210H612l40-80h108l-33.33-33.34h-96l-39.34 80h-94.66v-126.66h110l-33.34-33.34h-76.66v-170q0-14.33 9.5-23.83 9.5-9.5 23.83-9.5h111q9 0 16.83 4.5Q665.67-791 670-783l82 146.33h-66.67l-41.33-80h-90.67v33.34H624l41.33 80H770l61 106.66q2 4.34 3.17 8.34 1.16 4 1.16 8.33 0 2.67-4.33 16.67l-61 106.66H665.33l-41.33 80h-70.67v33.34H644l41.33-80H752L670-177q-4.33 8-12.17 12.5Q650-160 641-160H530Z&quot;/&gt;&lt;/svg&gt;" id="1111" name="Google Shape;11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371" y="1979086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DA954B&quot;&gt;&lt;path d=&quot;M285.33-241.33 60.67-466l47.66-47.33L285.67-336 333-288.67l-47.67 47.34Zm188.67 0L249.33-466l47.34-47.67L474-336.33 852.67-715 900-667.33l-426 426ZM474-430l-47.67-47.33 237.34-237.34 47.66 47.34L474-430Z&quot;/&gt;&lt;/svg&gt;" id="1112" name="Google Shape;11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4550" y="1944700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EA3323&quot;&gt;&lt;path d=&quot;M160-160v-440h146.67v440H160Zm246.67 0v-393.33l146.66 146.66V-160H406.67Zm146.66-342L406.67-648.67V-800h146.66v298ZM800-255.33 653.33-402v-38H800v184.67ZM805.67-59 59-805.67l47.67-47.66 746.66 746.66L805.67-59Z&quot;/&gt;&lt;/svg&gt;" id="1113" name="Google Shape;11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5230" y="1952565"/>
            <a:ext cx="3810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40px&quot; viewBox=&quot;0 -960 960 960&quot; width=&quot;40px&quot; fill=&quot;#434343&quot;&gt;&lt;path d=&quot;M480-160q-133.33 0-226.67-93.33Q160-346.67 160-480q0-133.33 93.33-226.67Q346.67-800 480-800q79.67 0 143.33 32.5 63.67 32.5 110 90.17V-800H800v262.67H537.33V-604h168q-36-58.67-93.83-94T480-733.33q-106 0-179.67 73.66Q226.67-586 226.67-480q0 106 73.66 179.67Q374-226.67 480-226.67q81 0 147.67-46.33 66.66-46.33 93-122.33H790Q761.33-290 675.33-225q-86 65-195.33 65Z&quot;/&gt;&lt;/svg&gt;" id="1114" name="Google Shape;11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750" y="1979088"/>
            <a:ext cx="381000" cy="38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7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20" name="Google Shape;1120;p7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1" name="Google Shape;1121;p7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7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23" name="Google Shape;1123;p70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(트러블 슈팅)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24" name="Google Shape;1124;p70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125" name="Google Shape;1125;p70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GPU 학습 환경 구축 히스토리 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26" name="Google Shape;1126;p70"/>
          <p:cNvSpPr/>
          <p:nvPr/>
        </p:nvSpPr>
        <p:spPr>
          <a:xfrm>
            <a:off x="1504325" y="1867925"/>
            <a:ext cx="7044900" cy="7137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1. Local Windows + VS Code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4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endParaRPr b="1" sz="4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CUDA Path 호환성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윈도우 환경 변수 설정 복잡성 및 TensorFlow GPU 경로 인식 불가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라이브러리 충돌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시스템에 설치된 타 Python 패키지들과의 의존성 충돌 발생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127" name="Google Shape;1127;p70"/>
          <p:cNvCxnSpPr>
            <a:stCxn id="1128" idx="0"/>
            <a:endCxn id="1129" idx="4"/>
          </p:cNvCxnSpPr>
          <p:nvPr/>
        </p:nvCxnSpPr>
        <p:spPr>
          <a:xfrm>
            <a:off x="988075" y="1988800"/>
            <a:ext cx="0" cy="284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70"/>
          <p:cNvSpPr/>
          <p:nvPr/>
        </p:nvSpPr>
        <p:spPr>
          <a:xfrm>
            <a:off x="1504325" y="2671359"/>
            <a:ext cx="7044900" cy="7137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2</a:t>
            </a: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. Anaconda (Conda)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endParaRPr b="1" sz="4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버전 파편화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Conda 내부 CUDA Toolkit과 로컬 드라이버 간 버전 불일치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최적화 실패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가상환경 관리는 용이하나 TensorFlow 최적화 버전 매칭 난항</a:t>
            </a:r>
            <a:endParaRPr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31" name="Google Shape;1131;p70"/>
          <p:cNvSpPr/>
          <p:nvPr/>
        </p:nvSpPr>
        <p:spPr>
          <a:xfrm>
            <a:off x="1504325" y="3474784"/>
            <a:ext cx="7044900" cy="7137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rgbClr val="1F1F1F"/>
                </a:solidFill>
                <a:latin typeface="Asta Sans"/>
                <a:ea typeface="Asta Sans"/>
                <a:cs typeface="Asta Sans"/>
                <a:sym typeface="Asta Sans"/>
              </a:rPr>
              <a:t>3</a:t>
            </a:r>
            <a:r>
              <a:rPr b="1" lang="ko">
                <a:solidFill>
                  <a:srgbClr val="1F1F1F"/>
                </a:solidFill>
                <a:latin typeface="Asta Sans"/>
                <a:ea typeface="Asta Sans"/>
                <a:cs typeface="Asta Sans"/>
                <a:sym typeface="Asta Sans"/>
              </a:rPr>
              <a:t>. WSL2 + 가상환경(.venv)</a:t>
            </a:r>
            <a:endParaRPr b="1">
              <a:solidFill>
                <a:srgbClr val="1F1F1F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endParaRPr b="1" sz="4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Linux 호환성 한계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LD_LIBRARY_PATH 등 리눅스 라이브러리 수동 링킹 문제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환경 오염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반복된 라이브러리 설치/삭제로 인한 의존성 지옥(Dependency Hell)</a:t>
            </a:r>
            <a:endParaRPr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32" name="Google Shape;1132;p70"/>
          <p:cNvSpPr/>
          <p:nvPr/>
        </p:nvSpPr>
        <p:spPr>
          <a:xfrm>
            <a:off x="1504325" y="4278204"/>
            <a:ext cx="7044900" cy="7137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4</a:t>
            </a: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. WSL2 + Docker (최종 솔루션)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4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endParaRPr b="1" sz="4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완전 격리(Isolation)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OS 레벨 간섭 없는 독립된 실행 환경 구축 완료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검증된 이미지 : </a:t>
            </a: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Google 검증 TensorFlow + GPU 통합 이미지 사용하여 호환성 문제 원천 차단</a:t>
            </a:r>
            <a:endParaRPr sz="11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28" name="Google Shape;1128;p70"/>
          <p:cNvSpPr/>
          <p:nvPr/>
        </p:nvSpPr>
        <p:spPr>
          <a:xfrm>
            <a:off x="771775" y="1988800"/>
            <a:ext cx="432600" cy="4326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70"/>
          <p:cNvSpPr/>
          <p:nvPr/>
        </p:nvSpPr>
        <p:spPr>
          <a:xfrm>
            <a:off x="771775" y="2792225"/>
            <a:ext cx="432600" cy="4326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70"/>
          <p:cNvSpPr/>
          <p:nvPr/>
        </p:nvSpPr>
        <p:spPr>
          <a:xfrm>
            <a:off x="771775" y="3595650"/>
            <a:ext cx="432600" cy="4326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70"/>
          <p:cNvSpPr/>
          <p:nvPr/>
        </p:nvSpPr>
        <p:spPr>
          <a:xfrm>
            <a:off x="771775" y="4399075"/>
            <a:ext cx="432600" cy="4326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70"/>
          <p:cNvSpPr/>
          <p:nvPr/>
        </p:nvSpPr>
        <p:spPr>
          <a:xfrm>
            <a:off x="4075975" y="1946575"/>
            <a:ext cx="830400" cy="196800"/>
          </a:xfrm>
          <a:prstGeom prst="roundRect">
            <a:avLst>
              <a:gd fmla="val 8559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Asta Sans"/>
                <a:ea typeface="Asta Sans"/>
                <a:cs typeface="Asta Sans"/>
                <a:sym typeface="Asta Sans"/>
              </a:rPr>
              <a:t>FAILED</a:t>
            </a:r>
            <a:endParaRPr b="1" sz="1100">
              <a:solidFill>
                <a:srgbClr val="FF0000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36" name="Google Shape;1136;p70"/>
          <p:cNvSpPr/>
          <p:nvPr/>
        </p:nvSpPr>
        <p:spPr>
          <a:xfrm>
            <a:off x="3510633" y="2752896"/>
            <a:ext cx="830400" cy="196800"/>
          </a:xfrm>
          <a:prstGeom prst="roundRect">
            <a:avLst>
              <a:gd fmla="val 8559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Asta Sans"/>
                <a:ea typeface="Asta Sans"/>
                <a:cs typeface="Asta Sans"/>
                <a:sym typeface="Asta Sans"/>
              </a:rPr>
              <a:t>FAILED</a:t>
            </a:r>
            <a:endParaRPr b="1" sz="1100">
              <a:solidFill>
                <a:srgbClr val="FF0000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37" name="Google Shape;1137;p70"/>
          <p:cNvSpPr/>
          <p:nvPr/>
        </p:nvSpPr>
        <p:spPr>
          <a:xfrm>
            <a:off x="3820362" y="3559221"/>
            <a:ext cx="830400" cy="196800"/>
          </a:xfrm>
          <a:prstGeom prst="roundRect">
            <a:avLst>
              <a:gd fmla="val 8559" name="adj"/>
            </a:avLst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FF0000"/>
                </a:solidFill>
                <a:latin typeface="Asta Sans"/>
                <a:ea typeface="Asta Sans"/>
                <a:cs typeface="Asta Sans"/>
                <a:sym typeface="Asta Sans"/>
              </a:rPr>
              <a:t>FAILED</a:t>
            </a:r>
            <a:endParaRPr b="1" sz="1100">
              <a:solidFill>
                <a:srgbClr val="FF0000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38" name="Google Shape;1138;p70"/>
          <p:cNvSpPr/>
          <p:nvPr/>
        </p:nvSpPr>
        <p:spPr>
          <a:xfrm>
            <a:off x="4225652" y="4355726"/>
            <a:ext cx="946200" cy="196800"/>
          </a:xfrm>
          <a:prstGeom prst="roundRect">
            <a:avLst>
              <a:gd fmla="val 8559" name="adj"/>
            </a:avLst>
          </a:prstGeom>
          <a:solidFill>
            <a:schemeClr val="lt1"/>
          </a:solidFill>
          <a:ln cap="flat" cmpd="sng" w="952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SUCCESS</a:t>
            </a:r>
            <a:endParaRPr b="1" sz="110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256-200-56-56 224-224-224-224 56-56 224 224 224-224 56 56-224 224 224 224-56 56-224-224-224 224Z&quot;/&gt;&lt;/svg&gt;" id="1139" name="Google Shape;11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75" y="2090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EA3323&quot;&gt;&lt;path d=&quot;m256-200-56-56 224-224-224-224 56-56 224 224 224-224 56 56-224 224 224 224-56 56-224-224-224 224Z&quot;/&gt;&lt;/svg&gt;" id="1140" name="Google Shape;114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75" y="289422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EA3323&quot;&gt;&lt;path d=&quot;m256-200-56-56 224-224-224-224 56-56 224 224 224-224 56 56-224 224 224 224-56 56-224-224-224 224Z&quot;/&gt;&lt;/svg&gt;" id="1141" name="Google Shape;114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775" y="369765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48752C&quot;&gt;&lt;path d=&quot;m256-200-56-56 224-224-224-224 56-56 224 224 224-224 56 56-224 224 224 224-56 56-224-224-224 224Z&quot;/&gt;&lt;/svg&gt;" id="1142" name="Google Shape;114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775" y="45010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0px&quot; viewBox=&quot;0 -960 960 960&quot; width=&quot;20px&quot; fill=&quot;#BB271A&quot;&gt;&lt;path d=&quot;m48-144 432-720 432 720H48Zm127-72h610L480-724 175-216Zm330.5-58.29q10.5-10.29 10.5-25.5t-10.29-25.71q-10.29-10.5-25.5-10.5t-25.71 10.29q-10.5 10.29-10.5 25.5t10.29 25.71q10.29 10.5 25.5 10.5t25.71-10.29ZM444-384h72v-192h-72v192Zm36-86Z&quot;/&gt;&lt;/svg&gt;" id="1143" name="Google Shape;1143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7762" y="22013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0px&quot; viewBox=&quot;0 -960 960 960&quot; width=&quot;20px&quot; fill=&quot;#BB271A&quot;&gt;&lt;path d=&quot;M576-192v-72h69L531-378l51-51 114 114v-69h72v192H576Zm-333 0-51-51 453-453h-69v-72h192v192h-72v-69L243-192Zm135-339L192-717l51-51 186 186-51 51Z&quot;/&gt;&lt;/svg&gt;" id="1144" name="Google Shape;1144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7750" y="235377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0px&quot; viewBox=&quot;0 -960 960 960&quot; width=&quot;20px&quot; fill=&quot;#BB271A&quot;&gt;&lt;path d=&quot;M768-90 288-570l-90 90 189 189-51 51L96-480l141-141L90-768l51-51 678 678-51 51Zm-45-249-51-51 90-90-189-189 51-51 240 240-141 141Z&quot;/&gt;&lt;/svg&gt;" id="1145" name="Google Shape;1145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7750" y="2998825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0px&quot; viewBox=&quot;0 -960 960 960&quot; width=&quot;20px&quot; fill=&quot;#BB271A&quot;&gt;&lt;path d=&quot;M168-192v-72h74q-45-40-71.5-95.5T144-480q0-101 61-177.5T360-758v76q-63 23-103.5 77T216-480q0 48 19.5 89.5T288-320v-64h72v192H168Zm646-312h-72q-5-41-23-75t-47-60v63h-72v-192h192v72h-75q41 37 66.5 86T814-504ZM687-48l-13-56q-14-5-26-12t-23-16l-56 17-32-55 42-40q-3-14-3-28.5t3-29.5l-42-39 32-55 55 16q11-10 23.5-17t26.5-12l13-57h64l14 56q17 7 29 14.5t22 15.5l54-16 32 55-41 38q2 17 2.5 31.5T861-209l41 39-32 55-55-17q-11 9-24 16.5T764-103l-13 55h-64Zm33-120q30 0 51-21t21-51q0-30-21-51t-51-21q-30 0-51 21t-21 51q0 30 21 51t51 21Z&quot;/&gt;&lt;/svg&gt;" id="1146" name="Google Shape;1146;p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7750" y="380735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0px&quot; viewBox=&quot;0 -960 960 960&quot; width=&quot;20px&quot; fill=&quot;#BB271A&quot;&gt;&lt;path d=&quot;M331-126q-107-45-171-141T96-479q0-32 5-62.5t15-60.5l-71 41-36-63 187-108 108 188-62 36-51-88q-11 28-17 57.5t-6 60.5q0 97 54.5 175.5T368-189l-37 63Zm293-474v-72h102q-43-55-107-87.5T480-792q-56 0-105 19t-90 51l-37-63q48-37 107-58t125-21q87 0 160.5 35.5T768-733v-83h72v216H624ZM590 0 403-108l108-187 63 36-51 88q115-17 192-104.5T792-477q0-13-1-25.5t-3-25.5h73q2 12 2.5 24.5t.5 25.5q0 136-87.5 242T555-103l71 41-36 62Z&quot;/&gt;&lt;/svg&gt;" id="1147" name="Google Shape;1147;p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03288" y="3970826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7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25250" y="4629200"/>
            <a:ext cx="122550" cy="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9" name="Google Shape;1149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18225" y="4779465"/>
            <a:ext cx="136600" cy="1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7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11200" y="3173575"/>
            <a:ext cx="136600" cy="1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7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6" name="Google Shape;1156;p7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7" name="Google Shape;1157;p7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7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59" name="Google Shape;1159;p71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(트러블 슈팅)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60" name="Google Shape;1160;p7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161" name="Google Shape;1161;p71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주요 장애 원인 분석 및 해결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62" name="Google Shape;1162;p71"/>
          <p:cNvSpPr/>
          <p:nvPr/>
        </p:nvSpPr>
        <p:spPr>
          <a:xfrm>
            <a:off x="594875" y="1966290"/>
            <a:ext cx="2546400" cy="2890800"/>
          </a:xfrm>
          <a:prstGeom prst="roundRect">
            <a:avLst>
              <a:gd fmla="val 3753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1. TensorFlow 버전 불안정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PROBLEM(현상)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tf.config.list_physical_devices(‘GPU’)호출 시 GPU 감지 실패. Nightly 버전과 드라이버간 충돌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ANALYSIS (원인)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nightly-gpu (2.21.x)는 개발자용 프리뷰로, 호스트 Windows 드라이버와 호환성이 검증되지 않음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Solution (해결)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검증 Stable 버전 2.15.0-gpu-jupyter 태그 이미지로 변경하여 하드웨어 호환성 확보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63" name="Google Shape;1163;p71"/>
          <p:cNvSpPr/>
          <p:nvPr/>
        </p:nvSpPr>
        <p:spPr>
          <a:xfrm>
            <a:off x="3298762" y="1966290"/>
            <a:ext cx="2546400" cy="2890800"/>
          </a:xfrm>
          <a:prstGeom prst="roundRect">
            <a:avLst>
              <a:gd fmla="val 4636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2. Numpy 라이브러리 충돌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PROBLEM(현상)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importError: numpy.core.umath failed to import 에러 발생하며 코드 실행 불가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ANALYSIS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(원인)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최신 Numpy 2.0이 기존 TF 2.15(Numpy 1.x 기반)와 바이너리 호환성 문제를 일으킴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Solution (해결)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DockerFile 내 pip install numpy&lt;2.0 옵션 추가로 1.26.x 버전으로 고정(Pinning)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64" name="Google Shape;1164;p71"/>
          <p:cNvSpPr/>
          <p:nvPr/>
        </p:nvSpPr>
        <p:spPr>
          <a:xfrm>
            <a:off x="6002625" y="1966290"/>
            <a:ext cx="2546400" cy="2890800"/>
          </a:xfrm>
          <a:prstGeom prst="roundRect">
            <a:avLst>
              <a:gd fmla="val 4580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3. Jupyter kernel 불일치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PROBLEM(현상)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404: kernel does not exist 에러 반복.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컨테이너 재시작 후 연결 거부.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ANALYSIS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(원인)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이전 컨테이너의 만료된 세션 토큰을 캐싱하고 있어 신큐 컨테이너 인증 실패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Solution (해결)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컨테이너 재기동 시 반드시 새 토큰 링크로 접속 및 Restart Kernel 프로세스 정립</a:t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165" name="Google Shape;116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89" y="2466053"/>
            <a:ext cx="2184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601" y="3296190"/>
            <a:ext cx="2184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24" y="4153615"/>
            <a:ext cx="218425" cy="21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2614" y="2466053"/>
            <a:ext cx="2184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39" y="3322128"/>
            <a:ext cx="2184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0" name="Google Shape;1170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0149" y="4178215"/>
            <a:ext cx="218425" cy="21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0899" y="4153615"/>
            <a:ext cx="218425" cy="21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889" y="3322128"/>
            <a:ext cx="218425" cy="2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239" y="2466053"/>
            <a:ext cx="218425" cy="2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4" name="Google Shape;144;p1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8"/>
          <p:cNvSpPr txBox="1"/>
          <p:nvPr/>
        </p:nvSpPr>
        <p:spPr>
          <a:xfrm>
            <a:off x="5911400" y="648925"/>
            <a:ext cx="26376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46" name="Google Shape;146;p1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594900" y="678425"/>
            <a:ext cx="3829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벤치마킹 차별점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9" name="Google Shape;149;p18"/>
          <p:cNvSpPr/>
          <p:nvPr/>
        </p:nvSpPr>
        <p:spPr>
          <a:xfrm>
            <a:off x="3870200" y="1826325"/>
            <a:ext cx="4678800" cy="10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200" lIns="280800" spcFirstLastPara="1" rIns="100200" wrap="square" tIns="1002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파일 업로드 기반 신고</a:t>
            </a:r>
            <a:endParaRPr b="1" sz="12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전용 장비가 없어도 과거 녹화된 영상 파일만 있으면 웹을 통해 즉시 분석 및 신고가 가능합니다.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cxnSp>
        <p:nvCxnSpPr>
          <p:cNvPr id="150" name="Google Shape;150;p18"/>
          <p:cNvCxnSpPr/>
          <p:nvPr/>
        </p:nvCxnSpPr>
        <p:spPr>
          <a:xfrm rot="10800000">
            <a:off x="3455950" y="1689500"/>
            <a:ext cx="0" cy="2734500"/>
          </a:xfrm>
          <a:prstGeom prst="straightConnector1">
            <a:avLst/>
          </a:prstGeom>
          <a:noFill/>
          <a:ln cap="flat" cmpd="sng" w="38100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8"/>
          <p:cNvSpPr/>
          <p:nvPr/>
        </p:nvSpPr>
        <p:spPr>
          <a:xfrm>
            <a:off x="594900" y="2248243"/>
            <a:ext cx="2452800" cy="1617000"/>
          </a:xfrm>
          <a:prstGeom prst="roundRect">
            <a:avLst>
              <a:gd fmla="val 16667" name="adj"/>
            </a:avLst>
          </a:prstGeom>
          <a:solidFill>
            <a:srgbClr val="1279D5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범용 웹 서비스</a:t>
            </a:r>
            <a:endParaRPr b="1" sz="17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3870200" y="3198163"/>
            <a:ext cx="4678800" cy="1089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0200" lIns="280800" spcFirstLastPara="1" rIns="100200" wrap="square" tIns="100200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</a:rPr>
              <a:t>원클릭 자동화</a:t>
            </a:r>
            <a:endParaRPr b="1" sz="12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3236" lvl="0" marL="179999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6"/>
              <a:buFont typeface="Asta Sans Medium"/>
              <a:buChar char="●"/>
            </a:pPr>
            <a:r>
              <a:rPr lang="ko" sz="995">
                <a:latin typeface="Asta Sans Medium"/>
                <a:ea typeface="Asta Sans Medium"/>
                <a:cs typeface="Asta Sans Medium"/>
                <a:sym typeface="Asta Sans Medium"/>
              </a:rPr>
              <a:t>번호판 인식, 위반 분류, 신고서 작성 과정을 AI가 처리하여, 사용자가 직접 자르고 입력해야 했던 기존 앱(안전신문고) 대비 번거로움을 혁신적으로 줄였습니다.</a:t>
            </a:r>
            <a:endParaRPr sz="9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9" name="Google Shape;1179;p7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7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7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59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82" name="Google Shape;1182;p72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위반 행위 감지 분류 (트러블 슈팅)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 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83" name="Google Shape;1183;p7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184" name="Google Shape;1184;p72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GPU 리소스 활용 현황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185" name="Google Shape;1185;p72"/>
          <p:cNvSpPr/>
          <p:nvPr/>
        </p:nvSpPr>
        <p:spPr>
          <a:xfrm>
            <a:off x="594900" y="1946575"/>
            <a:ext cx="2455500" cy="29676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NVIDIA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Geforce</a:t>
            </a: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RTX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5060 Ti</a:t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Architecture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    Blackwell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Total VRAM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           8.0GB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Driver Ver.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            550.x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CUDA Ver.	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		  12.x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86" name="Google Shape;1186;p72"/>
          <p:cNvSpPr/>
          <p:nvPr/>
        </p:nvSpPr>
        <p:spPr>
          <a:xfrm>
            <a:off x="3344250" y="1946575"/>
            <a:ext cx="2455500" cy="29676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VRAM MEMORY USAGE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5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5.7 GB / 8.0 GB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Allocate Memory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87" name="Google Shape;1187;p72"/>
          <p:cNvSpPr/>
          <p:nvPr/>
        </p:nvSpPr>
        <p:spPr>
          <a:xfrm>
            <a:off x="6093600" y="1916525"/>
            <a:ext cx="2455500" cy="2111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      </a:t>
            </a:r>
            <a:r>
              <a:rPr b="1" lang="ko" sz="12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APPLIED </a:t>
            </a:r>
            <a:r>
              <a:rPr b="1" lang="ko" sz="12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OPTIMIZATIONS</a:t>
            </a:r>
            <a:endParaRPr b="1" sz="120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Mixed Precision (FP16)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</a:t>
            </a: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학습 속도 약 1.5배 향상 및 메모리 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  사용량 절감 효과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XLA Compiler (JIT)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</a:t>
            </a: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연산 그래프 최적화를 통한 실행 속도 및 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  처리량 개선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</a:t>
            </a: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Pin MEMORY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</a:t>
            </a:r>
            <a:r>
              <a:rPr b="1" lang="ko" sz="8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데이터 전송 병목 현상 최소화(Host to Device)</a:t>
            </a:r>
            <a:endParaRPr b="1" sz="8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188" name="Google Shape;1188;p72"/>
          <p:cNvSpPr/>
          <p:nvPr/>
        </p:nvSpPr>
        <p:spPr>
          <a:xfrm>
            <a:off x="6093600" y="4261275"/>
            <a:ext cx="2455500" cy="601500"/>
          </a:xfrm>
          <a:prstGeom prst="roundRect">
            <a:avLst>
              <a:gd fmla="val 26554" name="adj"/>
            </a:avLst>
          </a:prstGeom>
          <a:solidFill>
            <a:srgbClr val="EEEEEE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         </a:t>
            </a:r>
            <a:r>
              <a:rPr lang="ko" sz="10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SYSTEM STATUS</a:t>
            </a:r>
            <a:endParaRPr sz="10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         안정적인 학습 파이프라인 가동 중</a:t>
            </a:r>
            <a:endParaRPr b="1" sz="10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189" name="Google Shape;118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188" y="2375250"/>
            <a:ext cx="1859625" cy="155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</p:pic>
      <p:sp>
        <p:nvSpPr>
          <p:cNvPr id="1190" name="Google Shape;1190;p72"/>
          <p:cNvSpPr/>
          <p:nvPr/>
        </p:nvSpPr>
        <p:spPr>
          <a:xfrm>
            <a:off x="4082988" y="4533950"/>
            <a:ext cx="978000" cy="2286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No OOM</a:t>
            </a:r>
            <a:endParaRPr b="1" sz="100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191" name="Google Shape;119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270" y="3020692"/>
            <a:ext cx="187618" cy="1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270" y="2448350"/>
            <a:ext cx="187618" cy="1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9270" y="3611193"/>
            <a:ext cx="187618" cy="187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1250" y="2074675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9275" y="4381558"/>
            <a:ext cx="187600" cy="1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0324" y="4571714"/>
            <a:ext cx="153075" cy="1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775" y="2126075"/>
            <a:ext cx="294900" cy="2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2" name="Google Shape;1202;p73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p7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7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05" name="Google Shape;1205;p73"/>
          <p:cNvSpPr txBox="1"/>
          <p:nvPr/>
        </p:nvSpPr>
        <p:spPr>
          <a:xfrm>
            <a:off x="624394" y="2394725"/>
            <a:ext cx="5262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라즈베리파이 음성</a:t>
            </a: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 인식 모델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06" name="Google Shape;1206;p73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7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2" name="Google Shape;1212;p7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3" name="Google Shape;1213;p7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권민지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14" name="Google Shape;1214;p7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74"/>
          <p:cNvSpPr/>
          <p:nvPr/>
        </p:nvSpPr>
        <p:spPr>
          <a:xfrm>
            <a:off x="594900" y="4110008"/>
            <a:ext cx="7954200" cy="753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모델 파일 생성 확인</a:t>
            </a:r>
            <a:endParaRPr b="1" sz="120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latin typeface="Asta Sans"/>
                <a:ea typeface="Asta Sans"/>
                <a:cs typeface="Asta Sans"/>
                <a:sym typeface="Asta Sans"/>
              </a:rPr>
              <a:t>기본 텐서플로 라이트 모델(</a:t>
            </a:r>
            <a:r>
              <a:rPr lang="ko" sz="1200">
                <a:solidFill>
                  <a:srgbClr val="1279D5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sin_go_hae.tflite</a:t>
            </a:r>
            <a:r>
              <a:rPr lang="ko" sz="1200">
                <a:latin typeface="Asta Sans"/>
                <a:ea typeface="Asta Sans"/>
                <a:cs typeface="Asta Sans"/>
                <a:sym typeface="Asta Sans"/>
              </a:rPr>
              <a:t>)</a:t>
            </a:r>
            <a:r>
              <a:rPr b="1" lang="ko" sz="1200">
                <a:latin typeface="Asta Sans"/>
                <a:ea typeface="Asta Sans"/>
                <a:cs typeface="Asta Sans"/>
                <a:sym typeface="Asta Sans"/>
              </a:rPr>
              <a:t> </a:t>
            </a:r>
            <a:endParaRPr b="1" sz="120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16" name="Google Shape;1216;p74"/>
          <p:cNvSpPr txBox="1"/>
          <p:nvPr/>
        </p:nvSpPr>
        <p:spPr>
          <a:xfrm>
            <a:off x="629850" y="2466675"/>
            <a:ext cx="2382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텍스트를 음성으로 변환(TTS) 하여 수천 개의 학습 데이터를 생성.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호출어 sin_go_hae가 정확하게 들리는지 청취 후 조정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17" name="Google Shape;1217;p74"/>
          <p:cNvSpPr txBox="1"/>
          <p:nvPr/>
        </p:nvSpPr>
        <p:spPr>
          <a:xfrm>
            <a:off x="3416150" y="2466675"/>
            <a:ext cx="23829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일상 소음 속에서 오작동하지 않도록 모델 학습에 필요한 배경 소음 다운로드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학습에 필요한 환경 구축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18" name="Google Shape;1218;p74"/>
          <p:cNvSpPr txBox="1"/>
          <p:nvPr/>
        </p:nvSpPr>
        <p:spPr>
          <a:xfrm>
            <a:off x="6167475" y="2460525"/>
            <a:ext cx="2452800" cy="9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약 1시간 내외 소요 (GPU 가속 활용).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 Medium"/>
              <a:buChar char="●"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경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량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화된 신경망 구조를 사용하여 저사양 기기에서도 작동 가능하게 설계.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cxnSp>
        <p:nvCxnSpPr>
          <p:cNvPr id="1219" name="Google Shape;1219;p74"/>
          <p:cNvCxnSpPr/>
          <p:nvPr/>
        </p:nvCxnSpPr>
        <p:spPr>
          <a:xfrm>
            <a:off x="1855725" y="3570834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0" name="Google Shape;1220;p74"/>
          <p:cNvCxnSpPr/>
          <p:nvPr/>
        </p:nvCxnSpPr>
        <p:spPr>
          <a:xfrm>
            <a:off x="4572000" y="3549133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1" name="Google Shape;1221;p74"/>
          <p:cNvCxnSpPr/>
          <p:nvPr/>
        </p:nvCxnSpPr>
        <p:spPr>
          <a:xfrm>
            <a:off x="7288275" y="3553758"/>
            <a:ext cx="0" cy="46830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2" name="Google Shape;1222;p7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23" name="Google Shape;1223;p74"/>
          <p:cNvSpPr txBox="1"/>
          <p:nvPr/>
        </p:nvSpPr>
        <p:spPr>
          <a:xfrm>
            <a:off x="594900" y="678425"/>
            <a:ext cx="3062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24" name="Google Shape;1224;p74"/>
          <p:cNvSpPr/>
          <p:nvPr/>
        </p:nvSpPr>
        <p:spPr>
          <a:xfrm>
            <a:off x="594900" y="1941920"/>
            <a:ext cx="2452800" cy="43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Test Clip Generation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25" name="Google Shape;1225;p74"/>
          <p:cNvSpPr/>
          <p:nvPr/>
        </p:nvSpPr>
        <p:spPr>
          <a:xfrm>
            <a:off x="6167500" y="1924069"/>
            <a:ext cx="2452800" cy="468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Train the Model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26" name="Google Shape;1226;p74"/>
          <p:cNvSpPr/>
          <p:nvPr/>
        </p:nvSpPr>
        <p:spPr>
          <a:xfrm>
            <a:off x="3381188" y="1941920"/>
            <a:ext cx="2452800" cy="432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Download Data</a:t>
            </a:r>
            <a:endParaRPr b="1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27" name="Google Shape;1227;p74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TFlite 학습 및 모델생성 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7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3" name="Google Shape;1233;p7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4" name="Google Shape;1234;p7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p7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36" name="Google Shape;1236;p75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37" name="Google Shape;1237;p7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권민지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38" name="Google Shape;1238;p75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TFlite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검증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39" name="Google Shape;1239;p75"/>
          <p:cNvSpPr/>
          <p:nvPr/>
        </p:nvSpPr>
        <p:spPr>
          <a:xfrm>
            <a:off x="4812250" y="1877800"/>
            <a:ext cx="3736800" cy="3041700"/>
          </a:xfrm>
          <a:prstGeom prst="roundRect">
            <a:avLst>
              <a:gd fmla="val 5111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1. 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모델 로드 및 메모리 할당 성공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[안전성 확보] 모델 그래프가 메모리에 정상 배치됨. 파일 손상 및 형식 오류 없음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2</a:t>
            </a: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. 입출력 텐서 정보 추출 가능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입력 데이터 규격(Shape)과 출력 결과 규격을 확인하여 실제 음성 데이터와의 호환성을 검증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3. 데이터 파이프라인 무결성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[1] [데이터 호환] 원본 음성을 모델 규격(1280 샘플)에 맞춰 실시간 슬라이싱 및 형변환(Float32) 성공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[2] 실제 추론(invoke)을 수행하기 위한 전처리 준비 완료</a:t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" sz="12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endParaRPr b="1" sz="12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240" name="Google Shape;124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881" y="1877800"/>
            <a:ext cx="2797720" cy="304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46" name="Google Shape;1246;p7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7" name="Google Shape;1247;p7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8" name="Google Shape;1248;p7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49" name="Google Shape;1249;p76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50" name="Google Shape;1250;p7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권민지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51" name="Google Shape;1251;p76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TFlite 문제점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52" name="Google Shape;1252;p76"/>
          <p:cNvSpPr/>
          <p:nvPr/>
        </p:nvSpPr>
        <p:spPr>
          <a:xfrm>
            <a:off x="890850" y="2059600"/>
            <a:ext cx="7524300" cy="56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1.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sin-go-hae라는 텍스트를 학습시키고 .wav 파일 테스트까지 성공</a:t>
            </a:r>
            <a:endParaRPr sz="1409"/>
          </a:p>
        </p:txBody>
      </p:sp>
      <p:sp>
        <p:nvSpPr>
          <p:cNvPr id="1253" name="Google Shape;1253;p76"/>
          <p:cNvSpPr/>
          <p:nvPr/>
        </p:nvSpPr>
        <p:spPr>
          <a:xfrm>
            <a:off x="890858" y="2736506"/>
            <a:ext cx="7524300" cy="56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2.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1 ~ 2초 단위의 고정된 “신고해”를 분석하는 모델이라 사용자가 실제로 말하는 시점이 모델이 데이터를 자르는 타이밍과 맞아야함</a:t>
            </a:r>
            <a:endParaRPr sz="1409"/>
          </a:p>
        </p:txBody>
      </p:sp>
      <p:sp>
        <p:nvSpPr>
          <p:cNvPr id="1254" name="Google Shape;1254;p76"/>
          <p:cNvSpPr/>
          <p:nvPr/>
        </p:nvSpPr>
        <p:spPr>
          <a:xfrm>
            <a:off x="890850" y="3413390"/>
            <a:ext cx="7524300" cy="56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3.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실시간 테스트에서는 데이터가 끊겨서 학습한 텍스트로 인식하지 못함</a:t>
            </a:r>
            <a:endParaRPr sz="1107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255" name="Google Shape;1255;p76"/>
          <p:cNvSpPr/>
          <p:nvPr/>
        </p:nvSpPr>
        <p:spPr>
          <a:xfrm>
            <a:off x="890850" y="4090302"/>
            <a:ext cx="7524300" cy="56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025" lIns="92025" spcFirstLastPara="1" rIns="92025" wrap="square" tIns="92025">
            <a:noAutofit/>
          </a:bodyPr>
          <a:lstStyle/>
          <a:p>
            <a:pPr indent="0" lvl="0" marL="72000" rtl="0" algn="just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7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4.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 </a:t>
            </a:r>
            <a:r>
              <a:rPr lang="ko" sz="1107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모델 입장에서는 “신”과 “고해” 라는 깨진 데이터를 받아 인식하지 못함</a:t>
            </a:r>
            <a:endParaRPr sz="1107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1256" name="Google Shape;1256;p76"/>
          <p:cNvCxnSpPr/>
          <p:nvPr/>
        </p:nvCxnSpPr>
        <p:spPr>
          <a:xfrm>
            <a:off x="890850" y="2057800"/>
            <a:ext cx="0" cy="56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76"/>
          <p:cNvCxnSpPr/>
          <p:nvPr/>
        </p:nvCxnSpPr>
        <p:spPr>
          <a:xfrm>
            <a:off x="890850" y="2735600"/>
            <a:ext cx="0" cy="56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76"/>
          <p:cNvCxnSpPr/>
          <p:nvPr/>
        </p:nvCxnSpPr>
        <p:spPr>
          <a:xfrm>
            <a:off x="890850" y="3412500"/>
            <a:ext cx="0" cy="56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76"/>
          <p:cNvCxnSpPr/>
          <p:nvPr/>
        </p:nvCxnSpPr>
        <p:spPr>
          <a:xfrm>
            <a:off x="890850" y="4089400"/>
            <a:ext cx="0" cy="563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5" name="Google Shape;1265;p7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6" name="Google Shape;1266;p7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68" name="Google Shape;1268;p77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69" name="Google Shape;1269;p7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70" name="Google Shape;1270;p77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Porcupine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71" name="Google Shape;1271;p77"/>
          <p:cNvSpPr/>
          <p:nvPr/>
        </p:nvSpPr>
        <p:spPr>
          <a:xfrm>
            <a:off x="595025" y="2052950"/>
            <a:ext cx="7954200" cy="25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77"/>
          <p:cNvSpPr txBox="1"/>
          <p:nvPr/>
        </p:nvSpPr>
        <p:spPr>
          <a:xfrm>
            <a:off x="771775" y="2265650"/>
            <a:ext cx="38028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4250" lvl="0" marL="3527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porcupine은 Picovoice사에서 개발한 딥러닝(CNN) 기반 wake word 엔진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64250" lvl="0" marL="3527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키워드 탐지(KWS): 전체 음성을 텍스트로 바꾸는 STT가 아닌, 특정 단어만 찾아내는 기술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64250" lvl="0" marL="3527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한국어 최적화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64250" lvl="0" marL="352799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한국어 파라미터(porcupine_params_ko.pv)를 적용해 “신고해” 라는 특정 키워드에 최적화된 높은 정확도 확보.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pic>
        <p:nvPicPr>
          <p:cNvPr id="1273" name="Google Shape;1273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1857" y="2562466"/>
            <a:ext cx="3390901" cy="152225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7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79" name="Google Shape;1279;p7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0" name="Google Shape;1280;p7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7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82" name="Google Shape;1282;p78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83" name="Google Shape;1283;p7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84" name="Google Shape;1284;p78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결과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85" name="Google Shape;1285;p78"/>
          <p:cNvSpPr/>
          <p:nvPr/>
        </p:nvSpPr>
        <p:spPr>
          <a:xfrm>
            <a:off x="594900" y="2386925"/>
            <a:ext cx="2551800" cy="181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스트리밍 처리</a:t>
            </a:r>
            <a:endParaRPr sz="1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마이크에서 들어오는 오디오 스트림을 작은 프레임 단위로 쪼개 즉시 분석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6" name="Google Shape;1286;p78"/>
          <p:cNvSpPr/>
          <p:nvPr/>
        </p:nvSpPr>
        <p:spPr>
          <a:xfrm>
            <a:off x="3296093" y="2386923"/>
            <a:ext cx="2551800" cy="181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Sliding Window</a:t>
            </a:r>
            <a:endParaRPr b="1" sz="15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분석 윈도우를 일정 간격으로 겹쳐서 이동시키는 방식으로 성공률 향상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7" name="Google Shape;1287;p78"/>
          <p:cNvSpPr/>
          <p:nvPr/>
        </p:nvSpPr>
        <p:spPr>
          <a:xfrm>
            <a:off x="5997308" y="2386925"/>
            <a:ext cx="2551800" cy="181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연산 효율성</a:t>
            </a:r>
            <a:endParaRPr sz="1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  <a:p>
            <a:pPr indent="0" lvl="0" marL="72000" rtl="0" algn="ctr">
              <a:lnSpc>
                <a:spcPct val="150000"/>
              </a:lnSpc>
              <a:spcBef>
                <a:spcPts val="1007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이전 프레임의 연산 결과를 재사용, cpu 점유율 최소화하면서 실시간 탐지 가능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3" name="Google Shape;1293;p7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4" name="Google Shape;1294;p7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7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296" name="Google Shape;1296;p79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음성 인식 모델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97" name="Google Shape;1297;p7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298" name="Google Shape;1298;p79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음성 인식 모델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비교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299" name="Google Shape;1299;p79"/>
          <p:cNvSpPr/>
          <p:nvPr/>
        </p:nvSpPr>
        <p:spPr>
          <a:xfrm>
            <a:off x="595025" y="2052950"/>
            <a:ext cx="7954200" cy="2541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0" name="Google Shape;1300;p79"/>
          <p:cNvCxnSpPr/>
          <p:nvPr/>
        </p:nvCxnSpPr>
        <p:spPr>
          <a:xfrm flipH="1">
            <a:off x="4596625" y="2224775"/>
            <a:ext cx="900" cy="21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1" name="Google Shape;1301;p79"/>
          <p:cNvSpPr txBox="1"/>
          <p:nvPr/>
        </p:nvSpPr>
        <p:spPr>
          <a:xfrm>
            <a:off x="5017675" y="2212025"/>
            <a:ext cx="31203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경량화된 모델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실시간 마이크 스트림에 최적화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실시간 즉각 반응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라즈베리파이에 최적화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02" name="Google Shape;1302;p79"/>
          <p:cNvSpPr txBox="1"/>
          <p:nvPr/>
        </p:nvSpPr>
        <p:spPr>
          <a:xfrm>
            <a:off x="1063350" y="2197343"/>
            <a:ext cx="3120300" cy="21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한글보다 영어에 더 뛰어남(Sin-go-hae)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정적 파일(.wav)에 최적화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반응 속도가 느</a:t>
            </a: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림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정확도가 낮음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03" name="Google Shape;1303;p79"/>
          <p:cNvSpPr/>
          <p:nvPr/>
        </p:nvSpPr>
        <p:spPr>
          <a:xfrm>
            <a:off x="1018350" y="2417550"/>
            <a:ext cx="3210300" cy="308400"/>
          </a:xfrm>
          <a:prstGeom prst="roundRect">
            <a:avLst>
              <a:gd fmla="val 85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Tensorflow Lite</a:t>
            </a:r>
            <a:endParaRPr b="1" sz="11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04" name="Google Shape;1304;p79"/>
          <p:cNvSpPr/>
          <p:nvPr/>
        </p:nvSpPr>
        <p:spPr>
          <a:xfrm>
            <a:off x="4965500" y="2417550"/>
            <a:ext cx="3210300" cy="308400"/>
          </a:xfrm>
          <a:prstGeom prst="roundRect">
            <a:avLst>
              <a:gd fmla="val 8559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Porcupine</a:t>
            </a:r>
            <a:endParaRPr b="1" sz="11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80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8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8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12" name="Google Shape;1312;p80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도로교통법 RAG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13" name="Google Shape;1313;p80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8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9" name="Google Shape;1319;p8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1" name="Google Shape;1321;p8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22" name="Google Shape;1322;p81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도로교통법 RAG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23" name="Google Shape;1323;p8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이유진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24" name="Google Shape;1324;p81"/>
          <p:cNvSpPr/>
          <p:nvPr/>
        </p:nvSpPr>
        <p:spPr>
          <a:xfrm>
            <a:off x="622650" y="2182379"/>
            <a:ext cx="2226900" cy="26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81"/>
          <p:cNvSpPr/>
          <p:nvPr/>
        </p:nvSpPr>
        <p:spPr>
          <a:xfrm>
            <a:off x="3021744" y="2182379"/>
            <a:ext cx="2477700" cy="26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81"/>
          <p:cNvSpPr/>
          <p:nvPr/>
        </p:nvSpPr>
        <p:spPr>
          <a:xfrm>
            <a:off x="6043650" y="1974148"/>
            <a:ext cx="2477700" cy="2838300"/>
          </a:xfrm>
          <a:prstGeom prst="roundRect">
            <a:avLst>
              <a:gd fmla="val 8724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81"/>
          <p:cNvSpPr/>
          <p:nvPr/>
        </p:nvSpPr>
        <p:spPr>
          <a:xfrm>
            <a:off x="622650" y="1974137"/>
            <a:ext cx="868200" cy="20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기존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28" name="Google Shape;1328;p81"/>
          <p:cNvSpPr/>
          <p:nvPr/>
        </p:nvSpPr>
        <p:spPr>
          <a:xfrm>
            <a:off x="3021744" y="1974137"/>
            <a:ext cx="868200" cy="20820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변경 후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329" name="Google Shape;1329;p81"/>
          <p:cNvCxnSpPr>
            <a:stCxn id="1324" idx="1"/>
            <a:endCxn id="1324" idx="3"/>
          </p:cNvCxnSpPr>
          <p:nvPr/>
        </p:nvCxnSpPr>
        <p:spPr>
          <a:xfrm>
            <a:off x="622650" y="3497429"/>
            <a:ext cx="22269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81"/>
          <p:cNvCxnSpPr>
            <a:stCxn id="1325" idx="1"/>
            <a:endCxn id="1325" idx="3"/>
          </p:cNvCxnSpPr>
          <p:nvPr/>
        </p:nvCxnSpPr>
        <p:spPr>
          <a:xfrm>
            <a:off x="3021744" y="3497429"/>
            <a:ext cx="2477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1" name="Google Shape;1331;p81"/>
          <p:cNvSpPr/>
          <p:nvPr/>
        </p:nvSpPr>
        <p:spPr>
          <a:xfrm>
            <a:off x="6043650" y="1970275"/>
            <a:ext cx="2477700" cy="2703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프레임워크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32" name="Google Shape;1332;p81"/>
          <p:cNvSpPr txBox="1"/>
          <p:nvPr/>
        </p:nvSpPr>
        <p:spPr>
          <a:xfrm>
            <a:off x="706175" y="2240637"/>
            <a:ext cx="20682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추론 엔진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Ollama (Local)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33" name="Google Shape;1333;p81"/>
          <p:cNvSpPr txBox="1"/>
          <p:nvPr/>
        </p:nvSpPr>
        <p:spPr>
          <a:xfrm>
            <a:off x="3100344" y="2240637"/>
            <a:ext cx="23205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추론 엔진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Groq (API)</a:t>
            </a:r>
            <a:endParaRPr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로컬 환경에서의 속도 지연 문제를 해결하고 실시간 서비스가 가능한 수준의 응답 속도 확보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34" name="Google Shape;1334;p81"/>
          <p:cNvSpPr txBox="1"/>
          <p:nvPr/>
        </p:nvSpPr>
        <p:spPr>
          <a:xfrm>
            <a:off x="3100344" y="3572341"/>
            <a:ext cx="23205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LLM 모델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1279D5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Llama-3.3-70b-versatile</a:t>
            </a:r>
            <a:endParaRPr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복잡한 법령 해석 및 조문 간의 관계 파악을 위해 파라미터 사이즈가 크고 추론 능력이 뛰어난 상위 모델 채택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35" name="Google Shape;1335;p81"/>
          <p:cNvSpPr txBox="1"/>
          <p:nvPr/>
        </p:nvSpPr>
        <p:spPr>
          <a:xfrm>
            <a:off x="701250" y="3572341"/>
            <a:ext cx="20682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LLM 모델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Llama-3.1-8b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36" name="Google Shape;1336;p81"/>
          <p:cNvSpPr txBox="1"/>
          <p:nvPr/>
        </p:nvSpPr>
        <p:spPr>
          <a:xfrm>
            <a:off x="6127150" y="2240637"/>
            <a:ext cx="2320500" cy="251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LangChain 기반 파이프라인</a:t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49899" lvl="0" marL="208799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●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LangGraph 대비 구현 복잡도가 낮으면서도 현재 시스템 요구사항을 충분히 충족하여 효율성 극대화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49899" lvl="0" marL="208799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●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불필요한 LLM호출과 컨텍스트 중복을 야기하여 토큰 소모량을 증가시켜 비교적 간단한 LangChain 채택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1337" name="Google Shape;1337;p81"/>
          <p:cNvCxnSpPr/>
          <p:nvPr/>
        </p:nvCxnSpPr>
        <p:spPr>
          <a:xfrm>
            <a:off x="5789069" y="2002822"/>
            <a:ext cx="0" cy="283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8" name="Google Shape;1338;p81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RAG 시스템 아키텍처 및 환경 최적화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4825" y="2029525"/>
            <a:ext cx="932450" cy="274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1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9"/>
          <p:cNvSpPr txBox="1"/>
          <p:nvPr/>
        </p:nvSpPr>
        <p:spPr>
          <a:xfrm>
            <a:off x="6417550" y="648925"/>
            <a:ext cx="2131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기존 벤치마킹 모델과의 차별점 비교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1" name="Google Shape;161;p1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1150625" y="2034319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5">
                <a:latin typeface="Asta Sans Medium"/>
                <a:ea typeface="Asta Sans Medium"/>
                <a:cs typeface="Asta Sans Medium"/>
                <a:sym typeface="Asta Sans Medium"/>
              </a:rPr>
              <a:t>스마트폰 리소스 점유</a:t>
            </a:r>
            <a:endParaRPr sz="10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3" name="Google Shape;163;p19"/>
          <p:cNvSpPr/>
          <p:nvPr/>
        </p:nvSpPr>
        <p:spPr>
          <a:xfrm>
            <a:off x="3707975" y="2034319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95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라즈베리파이</a:t>
            </a:r>
            <a:r>
              <a:rPr b="1" lang="ko" sz="1095">
                <a:latin typeface="Asta Sans"/>
                <a:ea typeface="Asta Sans"/>
                <a:cs typeface="Asta Sans"/>
                <a:sym typeface="Asta Sans"/>
              </a:rPr>
              <a:t> 기반 구동</a:t>
            </a:r>
            <a:endParaRPr b="1" sz="1095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1150625" y="1484800"/>
            <a:ext cx="2398800" cy="40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34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기존 벤치마킹 모델</a:t>
            </a:r>
            <a:endParaRPr b="1" sz="1534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5" name="Google Shape;165;p19"/>
          <p:cNvSpPr/>
          <p:nvPr/>
        </p:nvSpPr>
        <p:spPr>
          <a:xfrm>
            <a:off x="3707975" y="1484800"/>
            <a:ext cx="2398800" cy="4041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34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변경 설계</a:t>
            </a:r>
            <a:endParaRPr b="1" sz="1534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1150625" y="2756753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5">
                <a:latin typeface="Asta Sans Medium"/>
                <a:ea typeface="Asta Sans Medium"/>
                <a:cs typeface="Asta Sans Medium"/>
                <a:sym typeface="Asta Sans Medium"/>
              </a:rPr>
              <a:t>대시보드 평면 거치 강제 (호환 불가)</a:t>
            </a:r>
            <a:endParaRPr sz="10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7" name="Google Shape;167;p19"/>
          <p:cNvSpPr/>
          <p:nvPr/>
        </p:nvSpPr>
        <p:spPr>
          <a:xfrm>
            <a:off x="1150625" y="3479215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5">
                <a:latin typeface="Asta Sans Medium"/>
                <a:ea typeface="Asta Sans Medium"/>
                <a:cs typeface="Asta Sans Medium"/>
                <a:sym typeface="Asta Sans Medium"/>
              </a:rPr>
              <a:t>수동 절차 : 녹화 - 확인 - 접속 - 작성</a:t>
            </a:r>
            <a:endParaRPr sz="10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8" name="Google Shape;168;p19"/>
          <p:cNvSpPr/>
          <p:nvPr/>
        </p:nvSpPr>
        <p:spPr>
          <a:xfrm>
            <a:off x="1150625" y="4201650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095">
                <a:latin typeface="Asta Sans Medium"/>
                <a:ea typeface="Asta Sans Medium"/>
                <a:cs typeface="Asta Sans Medium"/>
                <a:sym typeface="Asta Sans Medium"/>
              </a:rPr>
              <a:t>없음</a:t>
            </a:r>
            <a:endParaRPr sz="1095"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9" name="Google Shape;169;p19"/>
          <p:cNvSpPr/>
          <p:nvPr/>
        </p:nvSpPr>
        <p:spPr>
          <a:xfrm>
            <a:off x="3707975" y="2756753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latin typeface="Asta Sans"/>
                <a:ea typeface="Asta Sans"/>
                <a:cs typeface="Asta Sans"/>
                <a:sym typeface="Asta Sans"/>
              </a:rPr>
              <a:t>라즈베리파이 </a:t>
            </a:r>
            <a:r>
              <a:rPr lang="ko" sz="1295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음성 인식</a:t>
            </a:r>
            <a:r>
              <a:rPr b="1" lang="ko" sz="1095">
                <a:latin typeface="Asta Sans"/>
                <a:ea typeface="Asta Sans"/>
                <a:cs typeface="Asta Sans"/>
                <a:sym typeface="Asta Sans"/>
              </a:rPr>
              <a:t>으로 자동 전달</a:t>
            </a:r>
            <a:endParaRPr b="1" sz="1095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0" name="Google Shape;170;p19"/>
          <p:cNvSpPr/>
          <p:nvPr/>
        </p:nvSpPr>
        <p:spPr>
          <a:xfrm>
            <a:off x="3707975" y="3479215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95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반자동화</a:t>
            </a:r>
            <a:r>
              <a:rPr b="1" lang="ko" sz="1095">
                <a:latin typeface="Asta Sans"/>
                <a:ea typeface="Asta Sans"/>
                <a:cs typeface="Asta Sans"/>
                <a:sym typeface="Asta Sans"/>
              </a:rPr>
              <a:t> : 음성 인식 - [자동 작성]</a:t>
            </a:r>
            <a:endParaRPr b="1" sz="1095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1" name="Google Shape;171;p19"/>
          <p:cNvSpPr/>
          <p:nvPr/>
        </p:nvSpPr>
        <p:spPr>
          <a:xfrm>
            <a:off x="3707975" y="4201650"/>
            <a:ext cx="2398800" cy="576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latin typeface="Asta Sans"/>
                <a:ea typeface="Asta Sans"/>
                <a:cs typeface="Asta Sans"/>
                <a:sym typeface="Asta Sans"/>
              </a:rPr>
              <a:t>RAG, LRCN 기반 </a:t>
            </a:r>
            <a:r>
              <a:rPr lang="ko" sz="1295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자동 분석</a:t>
            </a:r>
            <a:endParaRPr sz="1295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504675" y="2029525"/>
            <a:ext cx="64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34">
                <a:latin typeface="Asta Sans"/>
                <a:ea typeface="Asta Sans"/>
                <a:cs typeface="Asta Sans"/>
                <a:sym typeface="Asta Sans"/>
              </a:rPr>
              <a:t>종속성</a:t>
            </a:r>
            <a:endParaRPr b="1" sz="1134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3" name="Google Shape;173;p19"/>
          <p:cNvSpPr/>
          <p:nvPr/>
        </p:nvSpPr>
        <p:spPr>
          <a:xfrm>
            <a:off x="504675" y="2747062"/>
            <a:ext cx="64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34">
                <a:latin typeface="Asta Sans"/>
                <a:ea typeface="Asta Sans"/>
                <a:cs typeface="Asta Sans"/>
                <a:sym typeface="Asta Sans"/>
              </a:rPr>
              <a:t>환경</a:t>
            </a:r>
            <a:endParaRPr b="1" sz="1134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504675" y="3479188"/>
            <a:ext cx="64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34">
                <a:latin typeface="Asta Sans"/>
                <a:ea typeface="Asta Sans"/>
                <a:cs typeface="Asta Sans"/>
                <a:sym typeface="Asta Sans"/>
              </a:rPr>
              <a:t>과정</a:t>
            </a:r>
            <a:endParaRPr b="1" sz="1134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504675" y="4182125"/>
            <a:ext cx="645900" cy="5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34">
                <a:latin typeface="Asta Sans"/>
                <a:ea typeface="Asta Sans"/>
                <a:cs typeface="Asta Sans"/>
                <a:sym typeface="Asta Sans"/>
              </a:rPr>
              <a:t>분석</a:t>
            </a:r>
            <a:endParaRPr b="1" sz="1134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6" name="Google Shape;176;p1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594900" y="678425"/>
            <a:ext cx="4734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벤치마킹 차별점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6367400" y="2063288"/>
            <a:ext cx="2131500" cy="5769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스마트폰 성능 저하 없이 녹화</a:t>
            </a:r>
            <a:endParaRPr b="1" sz="1095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6367400" y="2763950"/>
            <a:ext cx="2131500" cy="5769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제약 없이 이용 가능</a:t>
            </a:r>
            <a:endParaRPr b="1" sz="1095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6367400" y="3473025"/>
            <a:ext cx="2131500" cy="5769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안전신문고까지 자동 수행</a:t>
            </a:r>
            <a:endParaRPr b="1" sz="1095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367400" y="4182100"/>
            <a:ext cx="2131500" cy="576900"/>
          </a:xfrm>
          <a:prstGeom prst="rect">
            <a:avLst/>
          </a:prstGeom>
          <a:solidFill>
            <a:srgbClr val="666666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100200" lIns="100200" spcFirstLastPara="1" rIns="100200" wrap="square" tIns="1002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AI 기능으로 사용자 편의성 제고</a:t>
            </a:r>
            <a:endParaRPr b="1" sz="1095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4" name="Google Shape;1344;p8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8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8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69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47" name="Google Shape;1347;p82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도로교통법 RAG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48" name="Google Shape;1348;p8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이유진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49" name="Google Shape;1349;p82"/>
          <p:cNvSpPr/>
          <p:nvPr/>
        </p:nvSpPr>
        <p:spPr>
          <a:xfrm>
            <a:off x="2091825" y="1343500"/>
            <a:ext cx="49605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검색 품질 정밀 고도화 (Embedding &amp; Chunking)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50" name="Google Shape;1350;p82"/>
          <p:cNvSpPr/>
          <p:nvPr/>
        </p:nvSpPr>
        <p:spPr>
          <a:xfrm>
            <a:off x="594963" y="1921175"/>
            <a:ext cx="7954200" cy="9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82"/>
          <p:cNvSpPr/>
          <p:nvPr/>
        </p:nvSpPr>
        <p:spPr>
          <a:xfrm>
            <a:off x="594963" y="2999138"/>
            <a:ext cx="7954200" cy="9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82"/>
          <p:cNvSpPr txBox="1"/>
          <p:nvPr/>
        </p:nvSpPr>
        <p:spPr>
          <a:xfrm>
            <a:off x="711938" y="1880710"/>
            <a:ext cx="38415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임베딩 모델 변경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ko-sroberta		</a:t>
            </a:r>
            <a:r>
              <a:rPr lang="ko" sz="1200">
                <a:solidFill>
                  <a:srgbClr val="1279D5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BAAI/bge-m3</a:t>
            </a:r>
            <a:endParaRPr sz="12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53" name="Google Shape;1353;p82"/>
          <p:cNvSpPr/>
          <p:nvPr/>
        </p:nvSpPr>
        <p:spPr>
          <a:xfrm>
            <a:off x="2396215" y="2185875"/>
            <a:ext cx="333000" cy="157200"/>
          </a:xfrm>
          <a:prstGeom prst="rightArrow">
            <a:avLst>
              <a:gd fmla="val 30922" name="adj1"/>
              <a:gd fmla="val 5572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54" name="Google Shape;1354;p82"/>
          <p:cNvCxnSpPr/>
          <p:nvPr/>
        </p:nvCxnSpPr>
        <p:spPr>
          <a:xfrm>
            <a:off x="4623713" y="2048987"/>
            <a:ext cx="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82"/>
          <p:cNvSpPr txBox="1"/>
          <p:nvPr/>
        </p:nvSpPr>
        <p:spPr>
          <a:xfrm>
            <a:off x="5017613" y="1913425"/>
            <a:ext cx="3120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의미론적 유사성 + 어휘적 일치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단순히 문맥을 보는 것이 아니라, ‘벌점’, ‘과태료’, ‘범칙금’등 글자 자체가 중요한 법률 키워드를 정확히 찾아내기 위해 다국어 성능과 어휘 일치율이 높은 bge-m3 선택</a:t>
            </a:r>
            <a:endParaRPr sz="9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1356" name="Google Shape;1356;p82"/>
          <p:cNvCxnSpPr/>
          <p:nvPr/>
        </p:nvCxnSpPr>
        <p:spPr>
          <a:xfrm>
            <a:off x="4623713" y="3120232"/>
            <a:ext cx="0" cy="71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7" name="Google Shape;1357;p82"/>
          <p:cNvSpPr txBox="1"/>
          <p:nvPr/>
        </p:nvSpPr>
        <p:spPr>
          <a:xfrm>
            <a:off x="711938" y="3044222"/>
            <a:ext cx="38415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Chunking 전략 최적화</a:t>
            </a:r>
            <a:endParaRPr sz="12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1279D5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Size : 800		Overlap : 100</a:t>
            </a:r>
            <a:endParaRPr sz="1200">
              <a:solidFill>
                <a:srgbClr val="1279D5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358" name="Google Shape;1358;p82"/>
          <p:cNvSpPr txBox="1"/>
          <p:nvPr/>
        </p:nvSpPr>
        <p:spPr>
          <a:xfrm>
            <a:off x="5017613" y="2995275"/>
            <a:ext cx="31203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0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맥락 유지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문장 끝단이 잘려 의미가 왜곡되는 것을 방지</a:t>
            </a:r>
            <a:endParaRPr sz="9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검색 가중치</a:t>
            </a:r>
            <a:endParaRPr sz="11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핵심 키워드가 중첩 구간에 배치되게 하여 검색 결과의 상위 노출 확률을 높임</a:t>
            </a:r>
            <a:endParaRPr sz="9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pic>
        <p:nvPicPr>
          <p:cNvPr id="1359" name="Google Shape;13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675" y="2378924"/>
            <a:ext cx="1672065" cy="43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0" name="Google Shape;1360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942" y="3585440"/>
            <a:ext cx="3841500" cy="271377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82"/>
          <p:cNvSpPr/>
          <p:nvPr/>
        </p:nvSpPr>
        <p:spPr>
          <a:xfrm>
            <a:off x="594838" y="4077125"/>
            <a:ext cx="7954200" cy="955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82"/>
          <p:cNvSpPr txBox="1"/>
          <p:nvPr/>
        </p:nvSpPr>
        <p:spPr>
          <a:xfrm>
            <a:off x="1740250" y="4127575"/>
            <a:ext cx="56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Chroma DB (L2 Distance) 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-&gt; </a:t>
            </a:r>
            <a:r>
              <a:rPr b="1" lang="ko" sz="12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MMR Search (k=10, fetch_k=20)</a:t>
            </a:r>
            <a:r>
              <a:rPr b="1" lang="ko" sz="12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 -&gt; LLM답변 생성</a:t>
            </a:r>
            <a:endParaRPr b="1" sz="12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63" name="Google Shape;1363;p82"/>
          <p:cNvSpPr txBox="1"/>
          <p:nvPr/>
        </p:nvSpPr>
        <p:spPr>
          <a:xfrm>
            <a:off x="958588" y="4371697"/>
            <a:ext cx="566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3550" lvl="0" marL="17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ta Sans SemiBold"/>
              <a:buChar char="●"/>
            </a:pPr>
            <a:r>
              <a:rPr lang="ko" sz="9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법령 조문 간의 물리적 벡터 거리를 측정하여 유사도 산출</a:t>
            </a:r>
            <a:endParaRPr sz="9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43550" lvl="0" marL="172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sta Sans SemiBold"/>
              <a:buChar char="●"/>
            </a:pPr>
            <a:r>
              <a:rPr lang="ko" sz="9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질문과 유사한 후보 법령 20개 1차 </a:t>
            </a:r>
            <a:r>
              <a:rPr lang="ko" sz="9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추출</a:t>
            </a:r>
            <a:r>
              <a:rPr lang="ko" sz="900">
                <a:solidFill>
                  <a:schemeClr val="dk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, 중복 맥락 제거하고, 서로 다른 관점을 가진 최적 조문 10개 최종 선별</a:t>
            </a:r>
            <a:endParaRPr sz="9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68749" lvl="1" marL="403199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sta Sans ExtraBold"/>
              <a:buChar char="➢"/>
            </a:pPr>
            <a:r>
              <a:rPr lang="ko" sz="900">
                <a:solidFill>
                  <a:schemeClr val="accen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반복 노출을 방지하여 답변의 다양성과 정확도 확보</a:t>
            </a:r>
            <a:endParaRPr sz="900">
              <a:solidFill>
                <a:schemeClr val="accen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8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9" name="Google Shape;1369;p8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8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p8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72" name="Google Shape;1372;p83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도로교통법 RAG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73" name="Google Shape;1373;p8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이유진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74" name="Google Shape;1374;p83"/>
          <p:cNvSpPr/>
          <p:nvPr/>
        </p:nvSpPr>
        <p:spPr>
          <a:xfrm>
            <a:off x="2860350" y="1339752"/>
            <a:ext cx="34233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이원화된 AI 프롬프트 전략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75" name="Google Shape;1375;p83"/>
          <p:cNvSpPr/>
          <p:nvPr/>
        </p:nvSpPr>
        <p:spPr>
          <a:xfrm>
            <a:off x="1018000" y="1880074"/>
            <a:ext cx="3334800" cy="606000"/>
          </a:xfrm>
          <a:prstGeom prst="roundRect">
            <a:avLst>
              <a:gd fmla="val 32988" name="adj"/>
            </a:avLst>
          </a:prstGeom>
          <a:solidFill>
            <a:schemeClr val="dk1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법령 안내 챗봇 (Q&amp;A)</a:t>
            </a:r>
            <a:endParaRPr b="1" sz="12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76" name="Google Shape;1376;p83"/>
          <p:cNvSpPr/>
          <p:nvPr/>
        </p:nvSpPr>
        <p:spPr>
          <a:xfrm>
            <a:off x="4791225" y="1880074"/>
            <a:ext cx="3334800" cy="606000"/>
          </a:xfrm>
          <a:prstGeom prst="roundRect">
            <a:avLst>
              <a:gd fmla="val 32988" name="adj"/>
            </a:avLst>
          </a:prstGeom>
          <a:solidFill>
            <a:srgbClr val="1279D5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위반 분석 및 신고 초안 생성 ( Reporter)</a:t>
            </a:r>
            <a:endParaRPr b="1" sz="12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77" name="Google Shape;1377;p83"/>
          <p:cNvSpPr txBox="1"/>
          <p:nvPr/>
        </p:nvSpPr>
        <p:spPr>
          <a:xfrm>
            <a:off x="1168138" y="3674427"/>
            <a:ext cx="30345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8600" lvl="0" marL="24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역할 : 사용자의 질문에 적절한 법령 해설</a:t>
            </a:r>
            <a:endParaRPr sz="1200">
              <a:solidFill>
                <a:schemeClr val="dk2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98600" lvl="0" marL="2448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핵심 : RAG 기반의 근거 있는 법령과 범칙금 답변, 친절하고 쉬운 자연어 출력</a:t>
            </a:r>
            <a:endParaRPr sz="1200">
              <a:solidFill>
                <a:schemeClr val="dk2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78" name="Google Shape;1378;p83"/>
          <p:cNvSpPr txBox="1"/>
          <p:nvPr/>
        </p:nvSpPr>
        <p:spPr>
          <a:xfrm>
            <a:off x="4941363" y="3674427"/>
            <a:ext cx="3034500" cy="1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8600" lvl="0" marL="2448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역할 : 위반 데이터(시간, 장소, 위반 항목 등)를 기반으로 행정용 신고서 작성</a:t>
            </a:r>
            <a:endParaRPr sz="1200">
              <a:solidFill>
                <a:schemeClr val="dk2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-198600" lvl="0" marL="24480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ta Sans Medium"/>
              <a:buChar char="●"/>
            </a:pPr>
            <a:r>
              <a:rPr lang="ko" sz="1200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핵심 : 추출된 값을 분석하여 공식적인 어조로 변환, 신고 요건에 맞는 필수 정보(위반 조항 등) 자동 매칭</a:t>
            </a:r>
            <a:endParaRPr sz="1200">
              <a:solidFill>
                <a:schemeClr val="dk2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pic>
        <p:nvPicPr>
          <p:cNvPr id="1379" name="Google Shape;137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149" y="2571755"/>
            <a:ext cx="3034500" cy="1016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0" name="Google Shape;1380;p83"/>
          <p:cNvPicPr preferRelativeResize="0"/>
          <p:nvPr/>
        </p:nvPicPr>
        <p:blipFill rotWithShape="1">
          <a:blip r:embed="rId4">
            <a:alphaModFix/>
          </a:blip>
          <a:srcRect b="14354" l="0" r="0" t="0"/>
          <a:stretch/>
        </p:blipFill>
        <p:spPr>
          <a:xfrm>
            <a:off x="4941375" y="2571749"/>
            <a:ext cx="3034500" cy="10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8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86" name="Google Shape;1386;p8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7" name="Google Shape;1387;p8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8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89" name="Google Shape;1389;p84"/>
          <p:cNvSpPr txBox="1"/>
          <p:nvPr/>
        </p:nvSpPr>
        <p:spPr>
          <a:xfrm>
            <a:off x="594900" y="678425"/>
            <a:ext cx="3034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도로교통법 RAG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90" name="Google Shape;1390;p8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이유진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91" name="Google Shape;1391;p84"/>
          <p:cNvSpPr/>
          <p:nvPr/>
        </p:nvSpPr>
        <p:spPr>
          <a:xfrm>
            <a:off x="2639700" y="1343175"/>
            <a:ext cx="38646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실제 데이터 대조를 통한 답변 무결성 확보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92" name="Google Shape;1392;p84"/>
          <p:cNvSpPr/>
          <p:nvPr/>
        </p:nvSpPr>
        <p:spPr>
          <a:xfrm>
            <a:off x="4856225" y="2286372"/>
            <a:ext cx="818400" cy="81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Feedback Loop</a:t>
            </a:r>
            <a:endParaRPr sz="11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393" name="Google Shape;1393;p84"/>
          <p:cNvSpPr/>
          <p:nvPr/>
        </p:nvSpPr>
        <p:spPr>
          <a:xfrm>
            <a:off x="4856225" y="3626548"/>
            <a:ext cx="818400" cy="8184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튜닝</a:t>
            </a:r>
            <a:endParaRPr b="1" sz="12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94" name="Google Shape;1394;p84"/>
          <p:cNvSpPr txBox="1"/>
          <p:nvPr/>
        </p:nvSpPr>
        <p:spPr>
          <a:xfrm>
            <a:off x="5852400" y="2337681"/>
            <a:ext cx="269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159849" lvl="0" marL="17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"/>
              <a:buChar char="●"/>
            </a:pPr>
            <a:r>
              <a:rPr b="1" lang="ko" sz="11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실제 학습 파일(도로교통법, 운전면허필기 교본, 안전 수칙)과 모델의 답변을 1:1로 비교 검증</a:t>
            </a:r>
            <a:endParaRPr b="1" sz="11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395" name="Google Shape;1395;p84"/>
          <p:cNvSpPr/>
          <p:nvPr/>
        </p:nvSpPr>
        <p:spPr>
          <a:xfrm>
            <a:off x="892350" y="3879775"/>
            <a:ext cx="3382200" cy="1062300"/>
          </a:xfrm>
          <a:prstGeom prst="roundRect">
            <a:avLst>
              <a:gd fmla="val 16980" name="adj"/>
            </a:avLst>
          </a:prstGeom>
          <a:solidFill>
            <a:schemeClr val="lt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6" name="Google Shape;1396;p84"/>
          <p:cNvSpPr txBox="1"/>
          <p:nvPr/>
        </p:nvSpPr>
        <p:spPr>
          <a:xfrm>
            <a:off x="5852400" y="3677848"/>
            <a:ext cx="26967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-159849" lvl="0" marL="179999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"/>
              <a:buChar char="●"/>
            </a:pPr>
            <a:r>
              <a:rPr b="1" lang="ko" sz="11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반복적으로 틀리는 질문 항목을 별도 리스트업</a:t>
            </a:r>
            <a:endParaRPr b="1" sz="11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159849" lvl="0" marL="179999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sta Sans"/>
              <a:buChar char="●"/>
            </a:pPr>
            <a:r>
              <a:rPr b="1" lang="ko" sz="11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해당 오류를 방지하기 위해 프롬프트 내에 강력한 제약 사항 및 강조 지침 추가</a:t>
            </a:r>
            <a:endParaRPr b="1" sz="11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397" name="Google Shape;1397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895" y="1937040"/>
            <a:ext cx="3977101" cy="1532118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84"/>
          <p:cNvSpPr/>
          <p:nvPr/>
        </p:nvSpPr>
        <p:spPr>
          <a:xfrm>
            <a:off x="1164359" y="4001725"/>
            <a:ext cx="827166" cy="818400"/>
          </a:xfrm>
          <a:prstGeom prst="flowChartPunchedCar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0950" lIns="80950" spcFirstLastPara="1" rIns="80950" wrap="square" tIns="8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96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범칙행위 및 범칙금액</a:t>
            </a:r>
            <a:endParaRPr sz="796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96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.csv</a:t>
            </a:r>
            <a:endParaRPr sz="796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399" name="Google Shape;1399;p84"/>
          <p:cNvSpPr/>
          <p:nvPr/>
        </p:nvSpPr>
        <p:spPr>
          <a:xfrm>
            <a:off x="2169871" y="4001725"/>
            <a:ext cx="827166" cy="818400"/>
          </a:xfrm>
          <a:prstGeom prst="flowChartPunchedCar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0950" lIns="80950" spcFirstLastPara="1" rIns="80950" wrap="square" tIns="8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85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안전수칙.pdf</a:t>
            </a:r>
            <a:endParaRPr sz="885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400" name="Google Shape;1400;p84"/>
          <p:cNvSpPr/>
          <p:nvPr/>
        </p:nvSpPr>
        <p:spPr>
          <a:xfrm>
            <a:off x="3175384" y="4001725"/>
            <a:ext cx="827166" cy="818400"/>
          </a:xfrm>
          <a:prstGeom prst="flowChartPunchedCard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80950" lIns="80950" spcFirstLastPara="1" rIns="80950" wrap="square" tIns="80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85">
                <a:solidFill>
                  <a:schemeClr val="lt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필기시험 정리 .pdf</a:t>
            </a:r>
            <a:endParaRPr sz="885">
              <a:solidFill>
                <a:schemeClr val="lt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cxnSp>
        <p:nvCxnSpPr>
          <p:cNvPr id="1401" name="Google Shape;1401;p84"/>
          <p:cNvCxnSpPr>
            <a:stCxn id="1397" idx="2"/>
            <a:endCxn id="1395" idx="0"/>
          </p:cNvCxnSpPr>
          <p:nvPr/>
        </p:nvCxnSpPr>
        <p:spPr>
          <a:xfrm>
            <a:off x="2583445" y="3469158"/>
            <a:ext cx="0" cy="410700"/>
          </a:xfrm>
          <a:prstGeom prst="straightConnector1">
            <a:avLst/>
          </a:prstGeom>
          <a:noFill/>
          <a:ln cap="flat" cmpd="sng" w="19050">
            <a:solidFill>
              <a:srgbClr val="1279D5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402" name="Google Shape;1402;p84"/>
          <p:cNvSpPr txBox="1"/>
          <p:nvPr/>
        </p:nvSpPr>
        <p:spPr>
          <a:xfrm>
            <a:off x="594900" y="3527013"/>
            <a:ext cx="1864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답변 직접 비교하여 수정</a:t>
            </a:r>
            <a:endParaRPr sz="1200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85"/>
          <p:cNvPicPr preferRelativeResize="0"/>
          <p:nvPr/>
        </p:nvPicPr>
        <p:blipFill rotWithShape="1">
          <a:blip r:embed="rId3">
            <a:alphaModFix amt="50000"/>
          </a:blip>
          <a:srcRect b="10906" l="126" r="2502" t="1282"/>
          <a:stretch/>
        </p:blipFill>
        <p:spPr>
          <a:xfrm>
            <a:off x="0" y="432600"/>
            <a:ext cx="9144000" cy="471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8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8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10" name="Google Shape;1410;p85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RPA 자동 신고</a:t>
            </a:r>
            <a:endParaRPr sz="23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11" name="Google Shape;1411;p85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8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17" name="Google Shape;1417;p8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8" name="Google Shape;1418;p8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8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20" name="Google Shape;1420;p86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21" name="Google Shape;1421;p8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422" name="Google Shape;1422;p86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시스템 </a:t>
            </a: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아키텍처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23" name="Google Shape;1423;p86"/>
          <p:cNvSpPr/>
          <p:nvPr/>
        </p:nvSpPr>
        <p:spPr>
          <a:xfrm>
            <a:off x="939076" y="2201216"/>
            <a:ext cx="1521300" cy="11610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419257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17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C452&quot;&gt;&lt;path d=&quot;M160-240v-480 520-40Zm0 80q-33 0-56.5-23.5T80-240v-480q0-33 23.5-56.5T160-800h240l80 80h320q33 0 56.5 23.5T880-640v200h-80v-200H447l-80-80H160v480h200v80H160ZM584-56 440-200l144-144 56 57-87 87 87 87-56 57Zm192 0-56-57 87-87-87-87 56-57 144 144L776-56Z&quot;/&gt;&lt;/svg&gt;" id="1424" name="Google Shape;14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708" y="2355818"/>
            <a:ext cx="427805" cy="3966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5" name="Google Shape;1425;p86"/>
          <p:cNvSpPr/>
          <p:nvPr/>
        </p:nvSpPr>
        <p:spPr>
          <a:xfrm>
            <a:off x="939050" y="1867085"/>
            <a:ext cx="1521300" cy="2706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Input</a:t>
            </a:r>
            <a:endParaRPr b="1" sz="10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26" name="Google Shape;1426;p86"/>
          <p:cNvSpPr/>
          <p:nvPr/>
        </p:nvSpPr>
        <p:spPr>
          <a:xfrm>
            <a:off x="1087886" y="2858524"/>
            <a:ext cx="1264200" cy="3408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Report Data</a:t>
            </a:r>
            <a:endParaRPr b="1" sz="11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3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97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Json Format</a:t>
            </a:r>
            <a:endParaRPr sz="797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27" name="Google Shape;1427;p86"/>
          <p:cNvSpPr/>
          <p:nvPr/>
        </p:nvSpPr>
        <p:spPr>
          <a:xfrm>
            <a:off x="2550393" y="2204116"/>
            <a:ext cx="1521300" cy="11580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8300" lIns="88300" spcFirstLastPara="1" rIns="88300" wrap="square" tIns="88300">
            <a:noAutofit/>
          </a:bodyPr>
          <a:lstStyle/>
          <a:p>
            <a:pPr indent="441571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65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28" name="Google Shape;1428;p86"/>
          <p:cNvSpPr/>
          <p:nvPr/>
        </p:nvSpPr>
        <p:spPr>
          <a:xfrm>
            <a:off x="2550393" y="1852175"/>
            <a:ext cx="1521300" cy="2850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8300" lIns="88300" spcFirstLastPara="1" rIns="88300" wrap="square" tIns="88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4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Main Controller</a:t>
            </a:r>
            <a:endParaRPr b="1" sz="1154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29" name="Google Shape;1429;p86"/>
          <p:cNvSpPr/>
          <p:nvPr/>
        </p:nvSpPr>
        <p:spPr>
          <a:xfrm>
            <a:off x="2563682" y="2854286"/>
            <a:ext cx="1494900" cy="359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8300" lIns="88300" spcFirstLastPara="1" rIns="88300" wrap="square" tIns="88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58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crawl_service.py</a:t>
            </a:r>
            <a:endParaRPr b="1" sz="1158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3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8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0" name="Google Shape;1430;p86"/>
          <p:cNvSpPr/>
          <p:nvPr/>
        </p:nvSpPr>
        <p:spPr>
          <a:xfrm>
            <a:off x="2847399" y="3081900"/>
            <a:ext cx="9279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99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5925" lIns="95925" spcFirstLastPara="1" rIns="95925" wrap="square" tIns="95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Orchestrator</a:t>
            </a:r>
            <a:endParaRPr b="1" sz="85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431" name="Google Shape;1431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86056" y="2330479"/>
            <a:ext cx="450602" cy="417834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86"/>
          <p:cNvSpPr/>
          <p:nvPr/>
        </p:nvSpPr>
        <p:spPr>
          <a:xfrm>
            <a:off x="6683661" y="2639112"/>
            <a:ext cx="1521300" cy="15237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75400" lIns="75400" spcFirstLastPara="1" rIns="75400" wrap="square" tIns="75400">
            <a:noAutofit/>
          </a:bodyPr>
          <a:lstStyle/>
          <a:p>
            <a:pPr indent="377099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24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3" name="Google Shape;1433;p86"/>
          <p:cNvSpPr/>
          <p:nvPr/>
        </p:nvSpPr>
        <p:spPr>
          <a:xfrm>
            <a:off x="6683661" y="2330487"/>
            <a:ext cx="1521300" cy="2514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75400" lIns="75400" spcFirstLastPara="1" rIns="75400" wrap="square" tIns="7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85">
                <a:solidFill>
                  <a:srgbClr val="FF0000"/>
                </a:solidFill>
                <a:latin typeface="Asta Sans"/>
                <a:ea typeface="Asta Sans"/>
                <a:cs typeface="Asta Sans"/>
                <a:sym typeface="Asta Sans"/>
              </a:rPr>
              <a:t>TARGET SYSTEM</a:t>
            </a:r>
            <a:endParaRPr b="1" sz="985">
              <a:solidFill>
                <a:srgbClr val="FF0000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4" name="Google Shape;1434;p86"/>
          <p:cNvSpPr/>
          <p:nvPr/>
        </p:nvSpPr>
        <p:spPr>
          <a:xfrm>
            <a:off x="6805638" y="3246615"/>
            <a:ext cx="1277400" cy="3066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75400" lIns="75400" spcFirstLastPara="1" rIns="75400" wrap="square" tIns="7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89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안전신문고</a:t>
            </a:r>
            <a:endParaRPr b="1" sz="989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4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89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5" name="Google Shape;1435;p86"/>
          <p:cNvSpPr/>
          <p:nvPr/>
        </p:nvSpPr>
        <p:spPr>
          <a:xfrm>
            <a:off x="6891888" y="3435045"/>
            <a:ext cx="11049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852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925" lIns="81925" spcFirstLastPara="1" rIns="81925" wrap="square" tIns="81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보안 키패드</a:t>
            </a:r>
            <a:endParaRPr b="1" sz="896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EA3323&quot;&gt;&lt;path d=&quot;M480-80q-139-35-229.5-159.5T160-516v-244l320-120 320 120v244q0 152-90.5 276.5T480-80Zm0-84q104-33 172-132t68-220v-189l-240-90-240 90v189q0 121 68 220t172 132Zm0-316Zm-80 160h160q17 0 28.5-11.5T600-360v-120q0-17-11.5-28.5T560-520v-40q0-33-23.5-56.5T480-640q-33 0-56.5 23.5T400-560v40q-17 0-28.5 11.5T360-480v120q0 17 11.5 28.5T400-320Zm40-200v-40q0-17 11.5-28.5T480-600q17 0 28.5 11.5T520-560v40h-80Z&quot;/&gt;&lt;/svg&gt;" id="1436" name="Google Shape;1436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9700" y="2753797"/>
            <a:ext cx="448960" cy="416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7" name="Google Shape;1437;p86"/>
          <p:cNvSpPr/>
          <p:nvPr/>
        </p:nvSpPr>
        <p:spPr>
          <a:xfrm>
            <a:off x="6891888" y="3657026"/>
            <a:ext cx="11049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852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925" lIns="81925" spcFirstLastPara="1" rIns="81925" wrap="square" tIns="81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TouchEn nxKey</a:t>
            </a:r>
            <a:endParaRPr b="1" sz="896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8" name="Google Shape;1438;p86"/>
          <p:cNvSpPr/>
          <p:nvPr/>
        </p:nvSpPr>
        <p:spPr>
          <a:xfrm>
            <a:off x="6891888" y="3879016"/>
            <a:ext cx="11049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852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81925" lIns="81925" spcFirstLastPara="1" rIns="81925" wrap="square" tIns="81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Native 팝업</a:t>
            </a:r>
            <a:endParaRPr b="1" sz="896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39" name="Google Shape;1439;p86"/>
          <p:cNvSpPr/>
          <p:nvPr/>
        </p:nvSpPr>
        <p:spPr>
          <a:xfrm>
            <a:off x="939065" y="3759927"/>
            <a:ext cx="1521300" cy="12738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41925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17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0" name="Google Shape;1440;p86"/>
          <p:cNvSpPr/>
          <p:nvPr/>
        </p:nvSpPr>
        <p:spPr>
          <a:xfrm>
            <a:off x="939065" y="3425772"/>
            <a:ext cx="1521300" cy="270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Web Control</a:t>
            </a:r>
            <a:endParaRPr b="1" sz="10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1" name="Google Shape;1441;p86"/>
          <p:cNvSpPr/>
          <p:nvPr/>
        </p:nvSpPr>
        <p:spPr>
          <a:xfrm>
            <a:off x="989670" y="4429355"/>
            <a:ext cx="1419900" cy="341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Selenium WebDriver</a:t>
            </a:r>
            <a:endParaRPr b="1" sz="896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97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DOM 제어 / JS Injection</a:t>
            </a:r>
            <a:endParaRPr sz="797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2" name="Google Shape;1442;p86"/>
          <p:cNvSpPr/>
          <p:nvPr/>
        </p:nvSpPr>
        <p:spPr>
          <a:xfrm>
            <a:off x="1383838" y="4810400"/>
            <a:ext cx="6441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9500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100" lIns="91100" spcFirstLastPara="1" rIns="91100" wrap="square" tIns="9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Chrome</a:t>
            </a:r>
            <a:endParaRPr b="1" sz="85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3" name="Google Shape;1443;p86"/>
          <p:cNvSpPr/>
          <p:nvPr/>
        </p:nvSpPr>
        <p:spPr>
          <a:xfrm>
            <a:off x="2550394" y="3763227"/>
            <a:ext cx="1521300" cy="12738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41925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17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4" name="Google Shape;1444;p86"/>
          <p:cNvSpPr/>
          <p:nvPr/>
        </p:nvSpPr>
        <p:spPr>
          <a:xfrm>
            <a:off x="2550394" y="3429072"/>
            <a:ext cx="1521300" cy="270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OS Native Control</a:t>
            </a:r>
            <a:endParaRPr b="1" sz="10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5" name="Google Shape;1445;p86"/>
          <p:cNvSpPr/>
          <p:nvPr/>
        </p:nvSpPr>
        <p:spPr>
          <a:xfrm>
            <a:off x="2600999" y="4432655"/>
            <a:ext cx="1419900" cy="341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PyAutoGUI</a:t>
            </a:r>
            <a:endParaRPr b="1" sz="896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9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797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키보드 / 마우스 시뮬레이션</a:t>
            </a:r>
            <a:endParaRPr sz="797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46" name="Google Shape;1446;p86"/>
          <p:cNvSpPr/>
          <p:nvPr/>
        </p:nvSpPr>
        <p:spPr>
          <a:xfrm>
            <a:off x="3005188" y="4810400"/>
            <a:ext cx="611700" cy="166200"/>
          </a:xfrm>
          <a:prstGeom prst="roundRect">
            <a:avLst>
              <a:gd fmla="val 43343" name="adj"/>
            </a:avLst>
          </a:prstGeom>
          <a:solidFill>
            <a:schemeClr val="lt1"/>
          </a:solidFill>
          <a:ln cap="flat" cmpd="sng" w="9500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100" lIns="91100" spcFirstLastPara="1" rIns="91100" wrap="square" tIns="91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50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Xvfb</a:t>
            </a:r>
            <a:endParaRPr b="1" sz="850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B89230&quot;&gt;&lt;path d=&quot;M838-65 720-183v89h-80v-226h226v80h-90l118 118-56 57ZM480-80q-83 0-156-31.5T197-197q-54-54-85.5-127T80-480q0-83 31.5-156T197-763q54-54 127-85.5T480-880q83 0 156 31.5T763-763q54 54 85.5 127T880-480q0 20-2 40t-6 40h-82q5-20 7.5-40t2.5-40q0-20-2.5-40t-7.5-40H654q3 20 4.5 40t1.5 40q0 20-1.5 40t-4.5 40h-80q3-20 4.5-40t1.5-40q0-20-1.5-40t-4.5-40H386q-3 20-4.5 40t-1.5 40q0 20 1.5 40t4.5 40h134v80H404q12 43 31 82.5t45 75.5q20 0 40-2.5t40-4.5v82q-20 2-40 4.5T480-80ZM170-400h136q-3-20-4.5-40t-1.5-40q0-20 1.5-40t4.5-40H170q-5 20-7.5 40t-2.5 40q0 20 2.5 40t7.5 40Zm34-240h118q9-37 22.5-72.5T376-782q-55 18-99 54.5T204-640Zm172 462q-18-34-31.5-69.5T322-320H204q29 51 73 87.5t99 54.5Zm28-462h152q-12-43-31-82.5T480-798q-26 36-45 75.5T404-640Zm234 0h118q-29-51-73-87.5T584-782q18 34 31.5 69.5T638-640Z&quot;/&gt;&lt;/svg&gt;" id="1447" name="Google Shape;1447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4335" y="3843938"/>
            <a:ext cx="570515" cy="529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F19E39&quot;&gt;&lt;path d=&quot;m320-410 79-110h170L320-716v306ZM551-80 406-392 240-160v-720l560 440H516l144 309-109 51ZM399-520Z&quot;/&gt;&lt;/svg&gt;" id="1448" name="Google Shape;1448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1362" y="3880340"/>
            <a:ext cx="499121" cy="46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9" name="Google Shape;1449;p86"/>
          <p:cNvSpPr/>
          <p:nvPr/>
        </p:nvSpPr>
        <p:spPr>
          <a:xfrm>
            <a:off x="4748998" y="2771427"/>
            <a:ext cx="1521300" cy="12738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419254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17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50" name="Google Shape;1450;p86"/>
          <p:cNvSpPr/>
          <p:nvPr/>
        </p:nvSpPr>
        <p:spPr>
          <a:xfrm>
            <a:off x="4799657" y="3541579"/>
            <a:ext cx="1419900" cy="3411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96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Environment</a:t>
            </a:r>
            <a:endParaRPr b="1" sz="896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5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Headless (VNC)</a:t>
            </a:r>
            <a:endParaRPr b="1" sz="75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451" name="Google Shape;1451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60071" y="2986980"/>
            <a:ext cx="499122" cy="462826"/>
          </a:xfrm>
          <a:prstGeom prst="rect">
            <a:avLst/>
          </a:prstGeom>
          <a:noFill/>
          <a:ln>
            <a:noFill/>
          </a:ln>
        </p:spPr>
      </p:pic>
      <p:sp>
        <p:nvSpPr>
          <p:cNvPr id="1452" name="Google Shape;1452;p86"/>
          <p:cNvSpPr/>
          <p:nvPr/>
        </p:nvSpPr>
        <p:spPr>
          <a:xfrm>
            <a:off x="4748994" y="2443872"/>
            <a:ext cx="1521300" cy="270300"/>
          </a:xfrm>
          <a:prstGeom prst="roundRect">
            <a:avLst>
              <a:gd fmla="val 8559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95">
                <a:solidFill>
                  <a:srgbClr val="1279D5"/>
                </a:solidFill>
                <a:latin typeface="Asta Sans"/>
                <a:ea typeface="Asta Sans"/>
                <a:cs typeface="Asta Sans"/>
                <a:sym typeface="Asta Sans"/>
              </a:rPr>
              <a:t>Virtual Network</a:t>
            </a:r>
            <a:endParaRPr b="1" sz="1095">
              <a:solidFill>
                <a:srgbClr val="1279D5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cxnSp>
        <p:nvCxnSpPr>
          <p:cNvPr id="1453" name="Google Shape;1453;p86"/>
          <p:cNvCxnSpPr>
            <a:stCxn id="1449" idx="1"/>
            <a:endCxn id="1427" idx="3"/>
          </p:cNvCxnSpPr>
          <p:nvPr/>
        </p:nvCxnSpPr>
        <p:spPr>
          <a:xfrm rot="10800000">
            <a:off x="4071598" y="2783127"/>
            <a:ext cx="677400" cy="62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4" name="Google Shape;1454;p86"/>
          <p:cNvCxnSpPr>
            <a:stCxn id="1449" idx="1"/>
            <a:endCxn id="1443" idx="3"/>
          </p:cNvCxnSpPr>
          <p:nvPr/>
        </p:nvCxnSpPr>
        <p:spPr>
          <a:xfrm flipH="1">
            <a:off x="4071598" y="3408327"/>
            <a:ext cx="677400" cy="99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5" name="Google Shape;1455;p86"/>
          <p:cNvCxnSpPr>
            <a:stCxn id="1432" idx="1"/>
            <a:endCxn id="1449" idx="3"/>
          </p:cNvCxnSpPr>
          <p:nvPr/>
        </p:nvCxnSpPr>
        <p:spPr>
          <a:xfrm flipH="1">
            <a:off x="6270261" y="3400962"/>
            <a:ext cx="4134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87"/>
          <p:cNvSpPr/>
          <p:nvPr/>
        </p:nvSpPr>
        <p:spPr>
          <a:xfrm flipH="1" rot="10800000">
            <a:off x="6945913" y="3422123"/>
            <a:ext cx="14697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rgbClr val="434343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1" name="Google Shape;1461;p87"/>
          <p:cNvSpPr/>
          <p:nvPr/>
        </p:nvSpPr>
        <p:spPr>
          <a:xfrm>
            <a:off x="5709799" y="2834273"/>
            <a:ext cx="15303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rgbClr val="666666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87"/>
          <p:cNvSpPr/>
          <p:nvPr/>
        </p:nvSpPr>
        <p:spPr>
          <a:xfrm flipH="1" rot="10800000">
            <a:off x="4459231" y="3422123"/>
            <a:ext cx="15348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rgbClr val="99999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87"/>
          <p:cNvSpPr/>
          <p:nvPr/>
        </p:nvSpPr>
        <p:spPr>
          <a:xfrm>
            <a:off x="3222000" y="2834273"/>
            <a:ext cx="15303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rgbClr val="B7B7B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8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5" name="Google Shape;1465;p8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6" name="Google Shape;1466;p8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8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68" name="Google Shape;1468;p87"/>
          <p:cNvSpPr/>
          <p:nvPr/>
        </p:nvSpPr>
        <p:spPr>
          <a:xfrm flipH="1" rot="10800000">
            <a:off x="1974950" y="3422123"/>
            <a:ext cx="15324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rgbClr val="CCCCCC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87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70" name="Google Shape;1470;p87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박민우, 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471" name="Google Shape;1471;p87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과정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472" name="Google Shape;1472;p87"/>
          <p:cNvSpPr/>
          <p:nvPr/>
        </p:nvSpPr>
        <p:spPr>
          <a:xfrm>
            <a:off x="728375" y="2834273"/>
            <a:ext cx="1530300" cy="721500"/>
          </a:xfrm>
          <a:prstGeom prst="uturnArrow">
            <a:avLst>
              <a:gd fmla="val 30558" name="adj1"/>
              <a:gd fmla="val 25000" name="adj2"/>
              <a:gd fmla="val 25394" name="adj3"/>
              <a:gd fmla="val 74606" name="adj4"/>
              <a:gd fmla="val 100000" name="adj5"/>
            </a:avLst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87"/>
          <p:cNvSpPr txBox="1"/>
          <p:nvPr/>
        </p:nvSpPr>
        <p:spPr>
          <a:xfrm>
            <a:off x="794063" y="4442175"/>
            <a:ext cx="13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로그인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74" name="Google Shape;1474;p87"/>
          <p:cNvSpPr txBox="1"/>
          <p:nvPr/>
        </p:nvSpPr>
        <p:spPr>
          <a:xfrm>
            <a:off x="1676378" y="1946567"/>
            <a:ext cx="20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신고 페이지 이동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75" name="Google Shape;1475;p87"/>
          <p:cNvSpPr txBox="1"/>
          <p:nvPr/>
        </p:nvSpPr>
        <p:spPr>
          <a:xfrm>
            <a:off x="2986131" y="4442185"/>
            <a:ext cx="2064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보안 프로그램 처리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76" name="Google Shape;1476;p87"/>
          <p:cNvSpPr txBox="1"/>
          <p:nvPr/>
        </p:nvSpPr>
        <p:spPr>
          <a:xfrm>
            <a:off x="4574130" y="1968779"/>
            <a:ext cx="13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신고서 입력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77" name="Google Shape;1477;p87"/>
          <p:cNvSpPr txBox="1"/>
          <p:nvPr/>
        </p:nvSpPr>
        <p:spPr>
          <a:xfrm>
            <a:off x="5817467" y="4442175"/>
            <a:ext cx="13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동영상 업로드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78" name="Google Shape;1478;p87"/>
          <p:cNvSpPr txBox="1"/>
          <p:nvPr/>
        </p:nvSpPr>
        <p:spPr>
          <a:xfrm>
            <a:off x="7028270" y="1978054"/>
            <a:ext cx="130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5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전화번호 인증</a:t>
            </a:r>
            <a:endParaRPr b="1" sz="1500"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479" name="Google Shape;147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362" y="3129573"/>
            <a:ext cx="479409" cy="47940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1480" name="Google Shape;1480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1703" y="3210282"/>
            <a:ext cx="479409" cy="47940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1481" name="Google Shape;148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270" y="3210288"/>
            <a:ext cx="479401" cy="479378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1482" name="Google Shape;1482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513" y="3182931"/>
            <a:ext cx="479409" cy="47940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1483" name="Google Shape;1483;p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9115" y="3182928"/>
            <a:ext cx="479409" cy="47940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pic>
        <p:nvPicPr>
          <p:cNvPr id="1484" name="Google Shape;1484;p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0832" y="3132709"/>
            <a:ext cx="579859" cy="579859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</p:pic>
      <p:sp>
        <p:nvSpPr>
          <p:cNvPr id="1485" name="Google Shape;1485;p87"/>
          <p:cNvSpPr txBox="1"/>
          <p:nvPr/>
        </p:nvSpPr>
        <p:spPr>
          <a:xfrm>
            <a:off x="728375" y="3736195"/>
            <a:ext cx="1417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사용자의 안전신문고 ID/PW를 복사, 붙여넣기로 자동으로 로그인</a:t>
            </a:r>
            <a:endParaRPr sz="16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86" name="Google Shape;1486;p87"/>
          <p:cNvSpPr txBox="1"/>
          <p:nvPr/>
        </p:nvSpPr>
        <p:spPr>
          <a:xfrm>
            <a:off x="4497325" y="2362070"/>
            <a:ext cx="1417800" cy="76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pyperclib 라이브러리로 신고서에 들어갈 내용 복사해 붙여넣는 방식 사용</a:t>
            </a:r>
            <a:endParaRPr sz="9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87" name="Google Shape;1487;p87"/>
          <p:cNvSpPr txBox="1"/>
          <p:nvPr/>
        </p:nvSpPr>
        <p:spPr>
          <a:xfrm>
            <a:off x="2032250" y="2290936"/>
            <a:ext cx="1417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로그인 후 나오는 키보드 보안 프로그램 설치 알림창 중단 후 신고 페이지 클릭</a:t>
            </a:r>
            <a:endParaRPr sz="9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88" name="Google Shape;1488;p87"/>
          <p:cNvSpPr txBox="1"/>
          <p:nvPr/>
        </p:nvSpPr>
        <p:spPr>
          <a:xfrm>
            <a:off x="5788525" y="3811725"/>
            <a:ext cx="1362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파일 첨부 시 나오는 윈도우 창에 파일 경로를 직접 타이핑해서 업로드</a:t>
            </a:r>
            <a:endParaRPr sz="9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89" name="Google Shape;1489;p87"/>
          <p:cNvSpPr txBox="1"/>
          <p:nvPr/>
        </p:nvSpPr>
        <p:spPr>
          <a:xfrm>
            <a:off x="7028275" y="2342275"/>
            <a:ext cx="130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사용자 전화번호 입력 후 인증번호 전송, 사용자가 인증번호를 입력할 때까지 대기</a:t>
            </a:r>
            <a:endParaRPr sz="9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90" name="Google Shape;1490;p87"/>
          <p:cNvSpPr txBox="1"/>
          <p:nvPr/>
        </p:nvSpPr>
        <p:spPr>
          <a:xfrm>
            <a:off x="3285900" y="3835088"/>
            <a:ext cx="136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Asta Sans"/>
                <a:ea typeface="Asta Sans"/>
                <a:cs typeface="Asta Sans"/>
                <a:sym typeface="Asta Sans"/>
              </a:rPr>
              <a:t>키보드 보안 프로그램 설치 alert 창 취소 클릭 </a:t>
            </a:r>
            <a:endParaRPr sz="900">
              <a:solidFill>
                <a:schemeClr val="dk2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4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8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6" name="Google Shape;1496;p8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8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8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499" name="Google Shape;1499;p88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00" name="Google Shape;1500;p88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01" name="Google Shape;1501;p88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로그인 및 보안프로그램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502" name="Google Shape;15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463" y="1877800"/>
            <a:ext cx="4884774" cy="30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3" name="Google Shape;150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222" y="2519850"/>
            <a:ext cx="3276850" cy="13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7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8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9" name="Google Shape;1509;p8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0" name="Google Shape;1510;p8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8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12" name="Google Shape;1512;p89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13" name="Google Shape;1513;p8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14" name="Google Shape;1514;p89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카테고리 선택 및 영상 첨부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515" name="Google Shape;151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250" y="2101100"/>
            <a:ext cx="6899726" cy="24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9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21" name="Google Shape;1521;p9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9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9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24" name="Google Shape;1524;p90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25" name="Google Shape;1525;p90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류건우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26" name="Google Shape;1526;p90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로그인 및 보안프로그램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527" name="Google Shape;152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502" y="1307675"/>
            <a:ext cx="5039196" cy="3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9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3" name="Google Shape;1533;p9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4" name="Google Shape;1534;p9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5" name="Google Shape;1535;p9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36" name="Google Shape;1536;p91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37" name="Google Shape;1537;p91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38" name="Google Shape;1538;p91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보안 프로그램 설치 우회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39" name="Google Shape;1539;p91"/>
          <p:cNvSpPr/>
          <p:nvPr/>
        </p:nvSpPr>
        <p:spPr>
          <a:xfrm>
            <a:off x="594900" y="1877800"/>
            <a:ext cx="2879100" cy="12552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Problem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최초 진입 시 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필수 보안 프로그램(TouchEN) 설치</a:t>
            </a: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를 강제하며, Selenium WebDriver가 제어하기 어려운 새 창(Pop-up) 및 Chrome 웹 스토어로 이동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40" name="Google Shape;1540;p91"/>
          <p:cNvSpPr/>
          <p:nvPr/>
        </p:nvSpPr>
        <p:spPr>
          <a:xfrm>
            <a:off x="594900" y="3189175"/>
            <a:ext cx="2879100" cy="18141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Solution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Window Handle Switching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메인 &lt;-&gt; 웹 스토어 팝업 창 핸들 추적 및 전환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KeyBoard Simulation(PyAutoGUI):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Tab 5회 -&gt; Enter -&gt; Left -&gt; Enter 순차 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입력으로 ‘Chrome에 추가’ 버튼 타격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Alert Handling: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설치 완료 후 발생하는 Alert 창 강제 수락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F19E39&quot;&gt;&lt;path d=&quot;M508.5-291.5Q520-303 520-320t-11.5-28.5Q497-360 480-360t-28.5 11.5Q440-337 440-320t11.5 28.5Q463-280 480-280t28.5-11.5ZM440-440h80v-240h-80v240Zm40 360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41" name="Google Shape;154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1" y="2130450"/>
            <a:ext cx="245700" cy="2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91"/>
          <p:cNvSpPr/>
          <p:nvPr/>
        </p:nvSpPr>
        <p:spPr>
          <a:xfrm>
            <a:off x="716725" y="2923850"/>
            <a:ext cx="9753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Native Window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B89230&quot;&gt;&lt;path d=&quot;m424-296 282-282-56-56-226 226-114-114-56 56 170 170Zm56 216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43" name="Google Shape;154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0" y="3433375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4" name="Google Shape;1544;p91"/>
          <p:cNvSpPr/>
          <p:nvPr/>
        </p:nvSpPr>
        <p:spPr>
          <a:xfrm>
            <a:off x="1731475" y="2923850"/>
            <a:ext cx="4911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Alert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545" name="Google Shape;1545;p91"/>
          <p:cNvPicPr preferRelativeResize="0"/>
          <p:nvPr/>
        </p:nvPicPr>
        <p:blipFill rotWithShape="1">
          <a:blip r:embed="rId5">
            <a:alphaModFix/>
          </a:blip>
          <a:srcRect b="52155" l="0" r="0" t="0"/>
          <a:stretch/>
        </p:blipFill>
        <p:spPr>
          <a:xfrm>
            <a:off x="3558825" y="2178875"/>
            <a:ext cx="2453048" cy="2218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91"/>
          <p:cNvPicPr preferRelativeResize="0"/>
          <p:nvPr/>
        </p:nvPicPr>
        <p:blipFill rotWithShape="1">
          <a:blip r:embed="rId5">
            <a:alphaModFix/>
          </a:blip>
          <a:srcRect b="0" l="0" r="0" t="48387"/>
          <a:stretch/>
        </p:blipFill>
        <p:spPr>
          <a:xfrm>
            <a:off x="6061277" y="2178886"/>
            <a:ext cx="2453048" cy="2393113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91"/>
          <p:cNvSpPr/>
          <p:nvPr/>
        </p:nvSpPr>
        <p:spPr>
          <a:xfrm>
            <a:off x="1003253" y="374173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91"/>
          <p:cNvSpPr/>
          <p:nvPr/>
        </p:nvSpPr>
        <p:spPr>
          <a:xfrm>
            <a:off x="1003253" y="407303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1"/>
          <p:cNvSpPr/>
          <p:nvPr/>
        </p:nvSpPr>
        <p:spPr>
          <a:xfrm>
            <a:off x="1003253" y="453598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2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90" name="Google Shape;190;p20"/>
          <p:cNvSpPr txBox="1"/>
          <p:nvPr/>
        </p:nvSpPr>
        <p:spPr>
          <a:xfrm>
            <a:off x="594900" y="678425"/>
            <a:ext cx="37314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벤치마킹 차별점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872625" y="1978975"/>
            <a:ext cx="3519900" cy="27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414000" spcFirstLastPara="1" rIns="91425" wrap="square" tIns="918000">
            <a:noAutofit/>
          </a:bodyPr>
          <a:lstStyle/>
          <a:p>
            <a:pPr indent="-156249" lvl="0" marL="208799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사용자가 직접 편집 및 정보 입력 (수동)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특성 앱이나 전용 단말기에 종속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복잡한 절차로 인한 높은 피로도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단일 서비스 목적에 국한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2246550" y="1343497"/>
            <a:ext cx="46509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600">
                <a:solidFill>
                  <a:schemeClr val="dk1"/>
                </a:solidFill>
                <a:highlight>
                  <a:srgbClr val="FFFFFF"/>
                </a:highlight>
              </a:rPr>
              <a:t>Competitive Advantage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6417550" y="648925"/>
            <a:ext cx="2131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기존 벤치마킹 모델과의 차별점 비교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4751450" y="1978975"/>
            <a:ext cx="3519900" cy="2713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414000" spcFirstLastPara="1" rIns="91425" wrap="square" tIns="918000">
            <a:noAutofit/>
          </a:bodyPr>
          <a:lstStyle/>
          <a:p>
            <a:pPr indent="-156249" lvl="0" marL="208799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AI 기반 자동 분석 및 신고서 생성 (자동)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다양한 하드웨어 및 웹 환경 지원 (개방형)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원클릭 신고를 통한 소요 시간 획기적 단축</a:t>
            </a:r>
            <a:endParaRPr sz="11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56249" lvl="0" marL="208799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sta Sans SemiBold"/>
              <a:buAutoNum type="arabicPeriod"/>
            </a:pPr>
            <a:r>
              <a:rPr lang="ko" sz="11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스마트 시티 등 다양한 도메인 확장 가능</a:t>
            </a:r>
            <a:endParaRPr sz="1300">
              <a:solidFill>
                <a:schemeClr val="dk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872625" y="1999000"/>
            <a:ext cx="3519900" cy="59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안전신문고</a:t>
            </a:r>
            <a:endParaRPr sz="1500">
              <a:solidFill>
                <a:schemeClr val="lt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4751450" y="1999000"/>
            <a:ext cx="3519900" cy="59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5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본 프로젝트 솔루션</a:t>
            </a:r>
            <a:endParaRPr sz="1500">
              <a:solidFill>
                <a:schemeClr val="lt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9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5" name="Google Shape;1555;p9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6" name="Google Shape;1556;p9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9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79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58" name="Google Shape;1558;p92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59" name="Google Shape;1559;p9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60" name="Google Shape;1560;p92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보안 키패드/입력 차단 대응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61" name="Google Shape;1561;p92"/>
          <p:cNvSpPr/>
          <p:nvPr/>
        </p:nvSpPr>
        <p:spPr>
          <a:xfrm>
            <a:off x="594900" y="1877800"/>
            <a:ext cx="2879100" cy="12552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Problem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보안 모듈(TouchEn 등)이 동작하는 입력 필드에서는 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OS 클립 보드</a:t>
            </a: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 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접근이 차단</a:t>
            </a: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되거나 Selenium 표준 입력 방식인 Send_Keys()가 무시됨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62" name="Google Shape;1562;p92"/>
          <p:cNvSpPr/>
          <p:nvPr/>
        </p:nvSpPr>
        <p:spPr>
          <a:xfrm>
            <a:off x="594900" y="3189175"/>
            <a:ext cx="2879100" cy="18141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Solution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JavaScript Injection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DOM 요소의 value 속성을 JavaScript로 직접 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강제 주입하여 보안 키패드 로직 우회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FallBack Strategy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JS 주입 실패 시 표준 입력(send_keys)으로 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재시도 하는 이중 예외처리 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Timing Control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입력 전후 미세한 딜레이(Sleep) 설정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F19E39&quot;&gt;&lt;path d=&quot;M508.5-291.5Q520-303 520-320t-11.5-28.5Q497-360 480-360t-28.5 11.5Q440-337 440-320t11.5 28.5Q463-280 480-280t28.5-11.5ZM440-440h80v-240h-80v240Zm40 360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63" name="Google Shape;156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1" y="2130450"/>
            <a:ext cx="245700" cy="2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4" name="Google Shape;1564;p92"/>
          <p:cNvSpPr/>
          <p:nvPr/>
        </p:nvSpPr>
        <p:spPr>
          <a:xfrm>
            <a:off x="716725" y="2923850"/>
            <a:ext cx="9753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Clipboard Block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B89230&quot;&gt;&lt;path d=&quot;m424-296 282-282-56-56-226 226-114-114-56 56 170 170Zm56 216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65" name="Google Shape;156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0" y="3336482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6" name="Google Shape;1566;p92"/>
          <p:cNvSpPr/>
          <p:nvPr/>
        </p:nvSpPr>
        <p:spPr>
          <a:xfrm>
            <a:off x="1731475" y="2923850"/>
            <a:ext cx="9066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Virtual Keypad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567" name="Google Shape;156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0275" y="2482675"/>
            <a:ext cx="4937951" cy="1765102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92"/>
          <p:cNvSpPr/>
          <p:nvPr/>
        </p:nvSpPr>
        <p:spPr>
          <a:xfrm>
            <a:off x="1003253" y="368371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2"/>
          <p:cNvSpPr/>
          <p:nvPr/>
        </p:nvSpPr>
        <p:spPr>
          <a:xfrm>
            <a:off x="1003253" y="414193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2"/>
          <p:cNvSpPr/>
          <p:nvPr/>
        </p:nvSpPr>
        <p:spPr>
          <a:xfrm>
            <a:off x="1003253" y="460016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9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6" name="Google Shape;1576;p9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9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9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79" name="Google Shape;1579;p93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80" name="Google Shape;1580;p93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581" name="Google Shape;1581;p93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OS Native 파일 탐색기 제어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582" name="Google Shape;1582;p93"/>
          <p:cNvSpPr/>
          <p:nvPr/>
        </p:nvSpPr>
        <p:spPr>
          <a:xfrm>
            <a:off x="594900" y="1877800"/>
            <a:ext cx="2879100" cy="12552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Problem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Selenium은 브라우저 내부 DOM 요소만 제어 가능.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OS Native Window인 파일 탐색기</a:t>
            </a: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에 접근 불가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send_keys()가 막힌 경우 자동화 불가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583" name="Google Shape;1583;p93"/>
          <p:cNvSpPr/>
          <p:nvPr/>
        </p:nvSpPr>
        <p:spPr>
          <a:xfrm>
            <a:off x="594900" y="3189175"/>
            <a:ext cx="2879100" cy="18141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Solution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Keyboard Workflow Automation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PyAutoGUI를 사용하여 OS 레벨의 키보드 입력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시퀀스 수행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Blind Navigation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Tab(3회) -&gt; Enter(탐색기 호출) -&gt;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Ctrl+L(주소) -&gt; Down(파일선택) -&gt; Enter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Absolute Path Input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파일 경로 직접 입력 후 Alt+O(열기)로 파일 선택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F19E39&quot;&gt;&lt;path d=&quot;M508.5-291.5Q520-303 520-320t-11.5-28.5Q497-360 480-360t-28.5 11.5Q440-337 440-320t11.5 28.5Q463-280 480-280t28.5-11.5ZM440-440h80v-240h-80v240Zm40 360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84" name="Google Shape;15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1" y="2130450"/>
            <a:ext cx="245700" cy="2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p93"/>
          <p:cNvSpPr/>
          <p:nvPr/>
        </p:nvSpPr>
        <p:spPr>
          <a:xfrm>
            <a:off x="716725" y="2923850"/>
            <a:ext cx="9978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OS Level Access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B89230&quot;&gt;&lt;path d=&quot;m424-296 282-282-56-56-226 226-114-114-56 56 170 170Zm56 216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586" name="Google Shape;158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0" y="3336482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93"/>
          <p:cNvSpPr/>
          <p:nvPr/>
        </p:nvSpPr>
        <p:spPr>
          <a:xfrm>
            <a:off x="1777387" y="2923850"/>
            <a:ext cx="11106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Non-DOM Element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588" name="Google Shape;1588;p93"/>
          <p:cNvPicPr preferRelativeResize="0"/>
          <p:nvPr/>
        </p:nvPicPr>
        <p:blipFill rotWithShape="1">
          <a:blip r:embed="rId5">
            <a:alphaModFix/>
          </a:blip>
          <a:srcRect b="46201" l="0" r="0" t="0"/>
          <a:stretch/>
        </p:blipFill>
        <p:spPr>
          <a:xfrm>
            <a:off x="3565675" y="2413575"/>
            <a:ext cx="2472111" cy="1722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93"/>
          <p:cNvPicPr preferRelativeResize="0"/>
          <p:nvPr/>
        </p:nvPicPr>
        <p:blipFill rotWithShape="1">
          <a:blip r:embed="rId5">
            <a:alphaModFix/>
          </a:blip>
          <a:srcRect b="0" l="0" r="0" t="53797"/>
          <a:stretch/>
        </p:blipFill>
        <p:spPr>
          <a:xfrm>
            <a:off x="6076988" y="2413579"/>
            <a:ext cx="2472111" cy="1479645"/>
          </a:xfrm>
          <a:prstGeom prst="rect">
            <a:avLst/>
          </a:prstGeom>
          <a:noFill/>
          <a:ln>
            <a:noFill/>
          </a:ln>
        </p:spPr>
      </p:pic>
      <p:sp>
        <p:nvSpPr>
          <p:cNvPr id="1590" name="Google Shape;1590;p93"/>
          <p:cNvSpPr/>
          <p:nvPr/>
        </p:nvSpPr>
        <p:spPr>
          <a:xfrm>
            <a:off x="1003253" y="368371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1" name="Google Shape;1591;p93"/>
          <p:cNvSpPr/>
          <p:nvPr/>
        </p:nvSpPr>
        <p:spPr>
          <a:xfrm>
            <a:off x="1003253" y="414193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93"/>
          <p:cNvSpPr/>
          <p:nvPr/>
        </p:nvSpPr>
        <p:spPr>
          <a:xfrm>
            <a:off x="1003253" y="460016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8" name="Google Shape;1598;p94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94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01" name="Google Shape;1601;p94"/>
          <p:cNvSpPr txBox="1"/>
          <p:nvPr/>
        </p:nvSpPr>
        <p:spPr>
          <a:xfrm>
            <a:off x="594900" y="678425"/>
            <a:ext cx="47439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기능 구현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RPA 자동 신고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02" name="Google Shape;1602;p94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박민우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03" name="Google Shape;1603;p94"/>
          <p:cNvSpPr/>
          <p:nvPr/>
        </p:nvSpPr>
        <p:spPr>
          <a:xfrm>
            <a:off x="2867400" y="1342050"/>
            <a:ext cx="3409200" cy="4326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rgbClr val="1279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동적 폼 데이터 처리 및 제출</a:t>
            </a:r>
            <a:endParaRPr sz="16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04" name="Google Shape;1604;p94"/>
          <p:cNvSpPr/>
          <p:nvPr/>
        </p:nvSpPr>
        <p:spPr>
          <a:xfrm>
            <a:off x="594900" y="1877800"/>
            <a:ext cx="2879100" cy="12552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Problem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웹 폼의 까다로운 입력 제약조건들로 인한 자동화 방해: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- 날짜 포맷(YYYY.MM.DD)</a:t>
            </a:r>
            <a:endParaRPr sz="7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- ReadOnly 속성의 날짜 입력 필드</a:t>
            </a:r>
            <a:endParaRPr sz="7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- 차량번호 미식별 시 별도 체크박스 처리</a:t>
            </a:r>
            <a:endParaRPr sz="7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- 제출 버튼 클릭 후 확인/완료 Alert</a:t>
            </a:r>
            <a:endParaRPr sz="7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05" name="Google Shape;1605;p94"/>
          <p:cNvSpPr/>
          <p:nvPr/>
        </p:nvSpPr>
        <p:spPr>
          <a:xfrm>
            <a:off x="594900" y="3189175"/>
            <a:ext cx="2879100" cy="1814100"/>
          </a:xfrm>
          <a:prstGeom prst="roundRect">
            <a:avLst>
              <a:gd fmla="val 5806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83850" lIns="83850" spcFirstLastPara="1" rIns="83850" wrap="square" tIns="83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solidFill>
                  <a:schemeClr val="accent2"/>
                </a:solidFill>
                <a:latin typeface="Asta Sans"/>
                <a:ea typeface="Asta Sans"/>
                <a:cs typeface="Asta Sans"/>
                <a:sym typeface="Asta Sans"/>
              </a:rPr>
              <a:t>          Solution</a:t>
            </a:r>
            <a:endParaRPr b="1" sz="12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accent2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Data Formatting 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전처리(YYYY-MM-DD -&gt; YYYY.MM.DD)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	</a:t>
            </a: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Input Control: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Ctrl + A -&gt; Backspace로 필드 초기화 입력 및 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JS로 ReadOnly 속성 제거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Select &amp; Checkbox:</a:t>
            </a:r>
            <a:endParaRPr b="1"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Selenium Select 클래스 활용 및 조건부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999999"/>
                </a:solidFill>
                <a:latin typeface="Asta Sans"/>
                <a:ea typeface="Asta Sans"/>
                <a:cs typeface="Asta Sans"/>
                <a:sym typeface="Asta Sans"/>
              </a:rPr>
              <a:t>체크박스 클릭</a:t>
            </a:r>
            <a:endParaRPr sz="900">
              <a:solidFill>
                <a:srgbClr val="999999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descr="&lt;svg xmlns=&quot;http://www.w3.org/2000/svg&quot; height=&quot;24px&quot; viewBox=&quot;0 -960 960 960&quot; width=&quot;24px&quot; fill=&quot;#F19E39&quot;&gt;&lt;path d=&quot;M508.5-291.5Q520-303 520-320t-11.5-28.5Q497-360 480-360t-28.5 11.5Q440-337 440-320t11.5 28.5Q463-280 480-280t28.5-11.5ZM440-440h80v-240h-80v240Zm40 360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606" name="Google Shape;160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451" y="1960732"/>
            <a:ext cx="245700" cy="245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&lt;svg xmlns=&quot;http://www.w3.org/2000/svg&quot; height=&quot;24px&quot; viewBox=&quot;0 -960 960 960&quot; width=&quot;24px&quot; fill=&quot;#B89230&quot;&gt;&lt;path d=&quot;m424-296 282-282-56-56-226 226-114-114-56 56 170 170Zm56 216q-83 0-156-31.5T197-197q-54-54-85.5-127T80-480q0-83 31.5-156T197-763q54-54 127-85.5T480-880q83 0 156 31.5T763-763q54 54 85.5 127T880-480q0 83-31.5 156T763-197q-54 54-127 85.5T480-80Zm0-80q134 0 227-93t93-227q0-134-93-227t-227-93q-134 0-227 93t-93 227q0 134 93 227t227 93Zm0-320Z&quot;/&gt;&lt;/svg&gt;" id="1607" name="Google Shape;1607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000" y="3347860"/>
            <a:ext cx="228600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94"/>
          <p:cNvSpPr/>
          <p:nvPr/>
        </p:nvSpPr>
        <p:spPr>
          <a:xfrm>
            <a:off x="716725" y="2928275"/>
            <a:ext cx="10794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Format Validation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09" name="Google Shape;1609;p94"/>
          <p:cNvSpPr/>
          <p:nvPr/>
        </p:nvSpPr>
        <p:spPr>
          <a:xfrm>
            <a:off x="1832700" y="2928275"/>
            <a:ext cx="999300" cy="142800"/>
          </a:xfrm>
          <a:prstGeom prst="roundRect">
            <a:avLst>
              <a:gd fmla="val 32827" name="adj"/>
            </a:avLst>
          </a:prstGeom>
          <a:solidFill>
            <a:srgbClr val="EEEEEE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800">
                <a:solidFill>
                  <a:schemeClr val="dk1"/>
                </a:solidFill>
                <a:latin typeface="Asta Sans"/>
                <a:ea typeface="Asta Sans"/>
                <a:cs typeface="Asta Sans"/>
                <a:sym typeface="Asta Sans"/>
              </a:rPr>
              <a:t>ReadOnly Input</a:t>
            </a:r>
            <a:endParaRPr b="1" sz="800">
              <a:solidFill>
                <a:schemeClr val="dk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pic>
        <p:nvPicPr>
          <p:cNvPr id="1610" name="Google Shape;1610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29950" y="1877800"/>
            <a:ext cx="2474361" cy="298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367" y="1877800"/>
            <a:ext cx="2465106" cy="2459747"/>
          </a:xfrm>
          <a:prstGeom prst="rect">
            <a:avLst/>
          </a:prstGeom>
          <a:noFill/>
          <a:ln>
            <a:noFill/>
          </a:ln>
        </p:spPr>
      </p:pic>
      <p:sp>
        <p:nvSpPr>
          <p:cNvPr id="1612" name="Google Shape;1612;p94"/>
          <p:cNvSpPr/>
          <p:nvPr/>
        </p:nvSpPr>
        <p:spPr>
          <a:xfrm>
            <a:off x="1003253" y="368371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94"/>
          <p:cNvSpPr/>
          <p:nvPr/>
        </p:nvSpPr>
        <p:spPr>
          <a:xfrm>
            <a:off x="1003253" y="4012588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94"/>
          <p:cNvSpPr/>
          <p:nvPr/>
        </p:nvSpPr>
        <p:spPr>
          <a:xfrm>
            <a:off x="1003253" y="4469613"/>
            <a:ext cx="36000" cy="36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9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21" name="Google Shape;1621;p95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 테스트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22" name="Google Shape;1622;p95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95"/>
          <p:cNvSpPr/>
          <p:nvPr/>
        </p:nvSpPr>
        <p:spPr>
          <a:xfrm>
            <a:off x="4758875" y="1066625"/>
            <a:ext cx="2988900" cy="314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개요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회원가입 / 소셜 로그인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마이페이지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대시보드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신고 센터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RAG/LLM 챗봇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시스템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9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29" name="Google Shape;1629;p9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96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개요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31" name="Google Shape;1631;p96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단위테스트란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32" name="Google Shape;1632;p9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9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634" name="Google Shape;1634;p96"/>
          <p:cNvSpPr/>
          <p:nvPr/>
        </p:nvSpPr>
        <p:spPr>
          <a:xfrm>
            <a:off x="594900" y="1686273"/>
            <a:ext cx="4429500" cy="108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162000" wrap="square" tIns="91425">
            <a:noAutofit/>
          </a:bodyPr>
          <a:lstStyle/>
          <a:p>
            <a:pPr indent="-185900" lvl="0" marL="244800" rtl="0" algn="l">
              <a:spcBef>
                <a:spcPts val="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전체 시스템을 실행하기 전, 소스코드의 가장 작은 단위가 의도한대로 정확히 작동하는지 개별적으로 검증하는 과정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l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외부 데이터베이스나 API 의존성을 배제하고, 특정 입력값에 대해 정확한 결과값이 나오는지를 독립적으로 확인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pic>
        <p:nvPicPr>
          <p:cNvPr id="1635" name="Google Shape;1635;p96"/>
          <p:cNvPicPr preferRelativeResize="0"/>
          <p:nvPr/>
        </p:nvPicPr>
        <p:blipFill rotWithShape="1">
          <a:blip r:embed="rId3">
            <a:alphaModFix/>
          </a:blip>
          <a:srcRect b="7952" l="2299" r="6459" t="0"/>
          <a:stretch/>
        </p:blipFill>
        <p:spPr>
          <a:xfrm>
            <a:off x="5201275" y="1479900"/>
            <a:ext cx="3347825" cy="337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96"/>
          <p:cNvSpPr/>
          <p:nvPr/>
        </p:nvSpPr>
        <p:spPr>
          <a:xfrm>
            <a:off x="594900" y="3215150"/>
            <a:ext cx="4429500" cy="1641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162000" wrap="square" tIns="91425">
            <a:noAutofit/>
          </a:bodyPr>
          <a:lstStyle/>
          <a:p>
            <a:pPr indent="-185900" lvl="0" marL="244800" rtl="0" algn="l">
              <a:spcBef>
                <a:spcPts val="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코드 품질 향상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각 기능이 독립적으로 완결성을 갖추게 되어 코드의 논리적 오류를 제거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l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안정적인 코드 유지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새로운 기능 추가나 모델 변경시 , 기존 기능이 망가지지 않았는지 확인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l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리팩토링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코드 구조를 개선하거나 최적화를 진행할 때, 테스트 코드가 안전장치 역할을 하여 성능 개선이 가능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637" name="Google Shape;1637;p96"/>
          <p:cNvSpPr txBox="1"/>
          <p:nvPr/>
        </p:nvSpPr>
        <p:spPr>
          <a:xfrm>
            <a:off x="594900" y="1391388"/>
            <a:ext cx="208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단위테스트란?</a:t>
            </a:r>
            <a:endParaRPr sz="1500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38" name="Google Shape;1638;p96"/>
          <p:cNvSpPr txBox="1"/>
          <p:nvPr/>
        </p:nvSpPr>
        <p:spPr>
          <a:xfrm>
            <a:off x="594900" y="2920250"/>
            <a:ext cx="208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목적</a:t>
            </a:r>
            <a:endParaRPr sz="1500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9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4" name="Google Shape;1644;p9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97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회원가입/소셜 로그인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46" name="Google Shape;1646;p9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7" name="Google Shape;1647;p97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인증창 호출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버튼 클릭 시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홈페이지 최초 접속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카카오톡 소셜 로그인 창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간편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모바일 기기 카카오톡 앱 연동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카카오로 계속하기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버튼 클릭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ID / PW 입력 시 로그인 후 홈으로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고유 ID 매핑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인증 성공 후 카카오 고유 숫자(id)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최초 가입 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고유 ID가 DB login_social_id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컬럼에 정확히 적재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연동 해제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 계정 연결 끊기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소셜 로그인 상태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및 회원탈퇴 버튼 클릭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User 테이블 내 login_social_id에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해당하는 컬럼 삭제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5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계정 선택기 호출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버튼 클릭 시 계정 선택창 활성화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다중 구글 계정 사용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현재 브라우저에 로그인된 구글 계정 리스트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6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고유 sub값 식별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인증 성공 후 구글 고유 문자열(sub)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Google로 계속하기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버튼 클릭 시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고유 ID가 DB login_social-id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컬럼에 정확히 적재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7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프로필 동기화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 &gt; 로그인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닉네임 및 프로필 이미지 연동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구글 프로필 설정됨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서비스 내 프로필 정보에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ID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자동 반영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8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소셜 로그아웃 연동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상단 메뉴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로그아웃 클릭 시 소셜 세션 종료 확인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상태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서비스 세션 파기 및 로그인 페이지로 리다이렉트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48" name="Google Shape;1648;p9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54" name="Google Shape;1654;p9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5" name="Google Shape;1655;p98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마이페이지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56" name="Google Shape;1656;p9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57" name="Google Shape;1657;p98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9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사용자 정보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후 마이페이지 확인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카카오톡 또는 구글 로그인 완료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상단 영역에서 신고자명, 소셜 로그인 id 일치하는지 확인 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10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새 기기 등록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시리얼 번호를 입력하여 기기 등록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라즈베리파이 설치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내 기기 목록에서 리스트 확인, DB내 로그인 사용자에 대한 serial_no 생성됨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11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연결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내 기기 목록에서 연결 버튼 클릭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등록 상태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활성 기기 상태 영역에 표시됨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12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연결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활성 기기 상태 영역에서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해제 버튼 클릭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연결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활성 기기 상태 영역 “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연결된 기기가 없습니다.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” 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문구 표시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13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연동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안전신문고 id,pwd 입력하여 정보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카카오톡 또는 구글 로그인 완료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 내 사용자에 대한 안전신문고 계정 생성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8" name="Google Shape;1658;p9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9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4" name="Google Shape;1664;p9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5" name="Google Shape;1665;p99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대시보드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66" name="Google Shape;1666;p99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67" name="Google Shape;1667;p9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68" name="Google Shape;1668;p99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14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인사말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현재 시간에 따른 인사말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인터넷 연결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“좋은 오후입니다”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15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현황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db에 저장된 신고서 개수 표시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 연동 상태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개수에 따른 “n 신고접수” , “n 처리 완료”, “n 안전 점수”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16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작성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카테고리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페이지 라우팅 설정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페이지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17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법률 상담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카테고리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페이지 라우팅 설정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법률 상담 페이지 이동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18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기록 이동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카테고리 이동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페이지 라우팅 설정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기록 페이지 이동</a:t>
                      </a:r>
                      <a:endParaRPr/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19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 이동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홈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카테고리 이동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페이지 라우팅 설정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마이페이지 이동</a:t>
                      </a:r>
                      <a:endParaRPr/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신민서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69" name="Google Shape;1669;p9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0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75" name="Google Shape;1675;p10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6" name="Google Shape;1676;p100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신고센터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77" name="Google Shape;1677;p10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78" name="Google Shape;1678;p100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20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리스트 필터링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제출 상태별 조회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다수의 신고 데이터 존재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조건에 부합하는 데이터만 목록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21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 경위서 자동 작성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데이터를 바탕으로 신고 문장 생성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OCR/RAG 분석 완료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시간, 장소, 법규 포함 자연스러운 문장 생성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22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수동 수정 로직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 작성 경위서 내용 직접 수정 및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작성된 텍스트 존재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수정 내용 DB 반영 및 '수정됨' 표시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23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플레이어 최적화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S3 영상을 대시보드에서 재생 시도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S3 영상 경로 존재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3초 이내 스트리밍 시작 및 끊김 없음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24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실시간 상태 업데이트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완료 신호 발생 시 목록 갱신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소켓 통신 연결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새로고침 없이 '분석 중' → '완료' 변경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25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스켈레톤 UI 적용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데이터 로딩 중 UI 노출 여부 확인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네트워크 지연 환경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빈 화면 대신 애니메이션 UI 노출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26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데이터 엑셀 추출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목록 데이터를 엑셀 파일로 다운로드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데이터 존재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형식에 맞는 .xlsx 파일 생성 및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79" name="Google Shape;1679;p10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10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85" name="Google Shape;1685;p10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6" name="Google Shape;1686;p101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신고센터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87" name="Google Shape;1687;p10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88" name="Google Shape;1688;p101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27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다중 영상 동시 재생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여러 창에서 서로 다른 위반 영상 재생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다수 데이터 존재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서버 부하 없이 개별 영상 정상 재생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28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이력 삭제 권한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본인이 작성한 신고글 삭제 시도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작성자 본인 확인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삭제 성공 및 리스트에서 즉시 제거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4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29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 채팅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센터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위법행위 관련 질문에 적절한 답변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교통 기반 질문 작성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적절한 교통법 출력과 범칙금 안내, 간단 요약 제공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9" name="Google Shape;1689;p10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3" name="Google Shape;203;p2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08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206" name="Google Shape;206;p21"/>
          <p:cNvSpPr txBox="1"/>
          <p:nvPr/>
        </p:nvSpPr>
        <p:spPr>
          <a:xfrm>
            <a:off x="594900" y="678425"/>
            <a:ext cx="47343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프로젝트 개요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의의</a:t>
            </a:r>
            <a:endParaRPr sz="2500">
              <a:solidFill>
                <a:schemeClr val="dk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207" name="Google Shape;207;p21"/>
          <p:cNvPicPr preferRelativeResize="0"/>
          <p:nvPr/>
        </p:nvPicPr>
        <p:blipFill rotWithShape="1">
          <a:blip r:embed="rId3">
            <a:alphaModFix/>
          </a:blip>
          <a:srcRect b="22131" l="-6327" r="-7892" t="17284"/>
          <a:stretch/>
        </p:blipFill>
        <p:spPr>
          <a:xfrm>
            <a:off x="3166223" y="1846200"/>
            <a:ext cx="1866850" cy="742350"/>
          </a:xfrm>
          <a:prstGeom prst="rect">
            <a:avLst/>
          </a:prstGeom>
          <a:noFill/>
          <a:ln>
            <a:noFill/>
          </a:ln>
          <a:effectLst>
            <a:outerShdw blurRad="44597" rotWithShape="0" algn="bl" dir="5400000" dist="14866">
              <a:srgbClr val="000000">
                <a:alpha val="50000"/>
              </a:srgbClr>
            </a:outerShdw>
          </a:effectLst>
        </p:spPr>
      </p:pic>
      <p:pic>
        <p:nvPicPr>
          <p:cNvPr id="208" name="Google Shape;20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601" y="1342275"/>
            <a:ext cx="1129950" cy="946439"/>
          </a:xfrm>
          <a:prstGeom prst="rect">
            <a:avLst/>
          </a:prstGeom>
          <a:noFill/>
          <a:ln>
            <a:noFill/>
          </a:ln>
          <a:effectLst>
            <a:outerShdw blurRad="37176" rotWithShape="0" algn="bl" dir="5400000" dist="12392">
              <a:srgbClr val="000000">
                <a:alpha val="50000"/>
              </a:srgbClr>
            </a:outerShdw>
          </a:effectLst>
        </p:spPr>
      </p:pic>
      <p:pic>
        <p:nvPicPr>
          <p:cNvPr id="209" name="Google Shape;20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111" y="2435750"/>
            <a:ext cx="836932" cy="836932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683125" y="3830869"/>
            <a:ext cx="3790500" cy="93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연산 부하를 기기가 아닌 </a:t>
            </a:r>
            <a: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FastAPI</a:t>
            </a:r>
            <a: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 / Amazon Cloud를 연동해 라즈베리파이 및 PC,휴대폰 등 </a:t>
            </a:r>
            <a:b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</a:br>
            <a: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여러 디바이스에서 AI 모델을 구동</a:t>
            </a:r>
            <a:endParaRPr sz="1200">
              <a:solidFill>
                <a:schemeClr val="lt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pic>
        <p:nvPicPr>
          <p:cNvPr id="211" name="Google Shape;211;p21"/>
          <p:cNvPicPr preferRelativeResize="0"/>
          <p:nvPr/>
        </p:nvPicPr>
        <p:blipFill rotWithShape="1">
          <a:blip r:embed="rId6">
            <a:alphaModFix/>
          </a:blip>
          <a:srcRect b="-14471" l="-2377" r="-2377" t="-18418"/>
          <a:stretch/>
        </p:blipFill>
        <p:spPr>
          <a:xfrm>
            <a:off x="6297573" y="1971526"/>
            <a:ext cx="2090578" cy="491700"/>
          </a:xfrm>
          <a:prstGeom prst="rect">
            <a:avLst/>
          </a:prstGeom>
          <a:noFill/>
          <a:ln>
            <a:noFill/>
          </a:ln>
          <a:effectLst>
            <a:outerShdw blurRad="44597" rotWithShape="0" algn="bl" dir="5400000" dist="14866">
              <a:srgbClr val="000000">
                <a:alpha val="50000"/>
              </a:srgbClr>
            </a:outerShdw>
          </a:effectLst>
        </p:spPr>
      </p:pic>
      <p:cxnSp>
        <p:nvCxnSpPr>
          <p:cNvPr id="212" name="Google Shape;212;p21"/>
          <p:cNvCxnSpPr/>
          <p:nvPr/>
        </p:nvCxnSpPr>
        <p:spPr>
          <a:xfrm>
            <a:off x="2238750" y="1757700"/>
            <a:ext cx="927600" cy="4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3" name="Google Shape;213;p21"/>
          <p:cNvCxnSpPr/>
          <p:nvPr/>
        </p:nvCxnSpPr>
        <p:spPr>
          <a:xfrm flipH="1" rot="10800000">
            <a:off x="2238750" y="2276218"/>
            <a:ext cx="927600" cy="459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4" name="Google Shape;214;p21"/>
          <p:cNvCxnSpPr>
            <a:stCxn id="207" idx="3"/>
            <a:endCxn id="211" idx="1"/>
          </p:cNvCxnSpPr>
          <p:nvPr/>
        </p:nvCxnSpPr>
        <p:spPr>
          <a:xfrm>
            <a:off x="5033073" y="2217375"/>
            <a:ext cx="1264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5" name="Google Shape;215;p21"/>
          <p:cNvSpPr/>
          <p:nvPr/>
        </p:nvSpPr>
        <p:spPr>
          <a:xfrm>
            <a:off x="4758600" y="3830869"/>
            <a:ext cx="3790500" cy="9381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  <a:effectLst>
            <a:outerShdw blurRad="100013" rotWithShape="0" algn="bl" dir="2700000" dist="47625">
              <a:srgbClr val="000000">
                <a:alpha val="4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lt1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Edge/Web -&gt; Amazon -&gt; FastAPI 단계로 이어지는 End-to-End 자동화 프로세스 구현</a:t>
            </a:r>
            <a:endParaRPr sz="1200">
              <a:solidFill>
                <a:schemeClr val="lt1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cxnSp>
        <p:nvCxnSpPr>
          <p:cNvPr id="216" name="Google Shape;216;p21"/>
          <p:cNvCxnSpPr/>
          <p:nvPr/>
        </p:nvCxnSpPr>
        <p:spPr>
          <a:xfrm>
            <a:off x="805050" y="3465150"/>
            <a:ext cx="753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102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5" name="Google Shape;1695;p102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6" name="Google Shape;1696;p102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RAG / LLM 챗봇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697" name="Google Shape;1697;p102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698" name="Google Shape;1698;p102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99" name="Google Shape;1699;p102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32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인사말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챗봇 시작 채팅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 연결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“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신호 위반, 중앙선 침범, 음주운전 처벌 등 물어보세요.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33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 접기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 카테고리 비활성화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 연동 상태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개수에 따른 “n 신고접수” , “n 처리 완료”, “n 안전 점수”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34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 보기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 카테고리 활성화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페이지 라우팅 설정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“신호 위반 벌금은?”, “중앙선 침범 처벌”, “음주운전 기준”, “스쿨존 속도 위반” 표시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35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예시(신호 위반 벌금)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LLM 대</a:t>
                      </a: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답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groq, 벡터 db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내용 출력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36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예시(중앙선 침범 처벌)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LLM 대답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groq, 벡터 db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내용 출력</a:t>
                      </a:r>
                      <a:endParaRPr/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37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예시(음주운전 기준)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LLM 대답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groq, 벡터 db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내용 출력</a:t>
                      </a:r>
                      <a:endParaRPr/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38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질문 예시(스쿨존 속도 위반)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LLM 대답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groq, 벡터 db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기반 내용 출력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39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채팅 즉시 발송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상담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채팅 입력 후 엔터 키 입력시 즉시 메시지 등록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groq, 인터넷 연결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입력한 텍스트가 대화 상단에 즉시 표시됨</a:t>
                      </a:r>
                      <a:endParaRPr sz="8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이유진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00" name="Google Shape;1700;p102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89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03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06" name="Google Shape;1706;p103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7" name="Google Shape;1707;p103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단위테스트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시스템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08" name="Google Shape;1708;p103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09" name="Google Shape;1709;p103"/>
          <p:cNvGraphicFramePr/>
          <p:nvPr/>
        </p:nvGraphicFramePr>
        <p:xfrm>
          <a:off x="594900" y="133708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407425"/>
                <a:gridCol w="1056325"/>
                <a:gridCol w="753950"/>
                <a:gridCol w="1127625"/>
                <a:gridCol w="1009625"/>
                <a:gridCol w="2169825"/>
                <a:gridCol w="714625"/>
                <a:gridCol w="714625"/>
              </a:tblGrid>
              <a:tr h="338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No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Case Name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메뉴 경로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케이스 내용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수행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40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KWS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음성  인식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"신고해" 음성 명령어 입력 시 반응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KWS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모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델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대기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텍스트 치환 후 이벤트 트리거 작동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41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KWS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 소음 환경 인식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60dB 이상의 주행 소음 중 인식 테스트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실제 주행 소음 발생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잡음 제거 후 키워드 90% 이상 인식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/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42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원형 버퍼 영상 트리밍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이벤트 시점 전후 15초 영상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실시간 녹화 중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30</a:t>
                      </a: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초 분량의 .mp4 파일 분리 및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43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버퍼 오버라이트 방지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저장 용량이 가득 찬 상태에서 녹화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디스크 용량 부족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오래된 데이터부터 자동 삭제 및 유지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44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OCR 번호판 추출 정확도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야간/고속 영상 프레임에서 번호 추출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데이터 전송됨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텍스트 정밀 추출 및 DB 전송 확인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45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OCR 각도 왜곡 보정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측면 촬영 번호판 인식 시도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45도 측면 프레임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투영 변환을 통해 텍스트 복원 및 인식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46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RAG 법규 매칭 정확도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상황에 따른 정확한 법조문 검색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벡터 DB 연동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관련 도로교통법 조항과 벌점 정보 매칭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47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S3 클라우드 업로드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시스템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완료 파일을 S3 버킷에 전송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Boto3 설정 완료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업로드 성공 후 유효한 URL DB 저장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8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36000" marB="36000" marR="36000" marL="36000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10" name="Google Shape;1710;p103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90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04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04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91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17" name="Google Shape;1717;p104"/>
          <p:cNvSpPr txBox="1"/>
          <p:nvPr/>
        </p:nvSpPr>
        <p:spPr>
          <a:xfrm>
            <a:off x="624411" y="2394725"/>
            <a:ext cx="33675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>
                <a:solidFill>
                  <a:schemeClr val="lt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</a:t>
            </a:r>
            <a:endParaRPr sz="2300">
              <a:solidFill>
                <a:schemeClr val="lt1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18" name="Google Shape;1718;p104"/>
          <p:cNvSpPr/>
          <p:nvPr/>
        </p:nvSpPr>
        <p:spPr>
          <a:xfrm>
            <a:off x="624411" y="2198074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4808025" y="1719125"/>
            <a:ext cx="2988900" cy="18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개요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계획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시나리오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ta Sans"/>
              <a:buChar char="●"/>
            </a:pPr>
            <a:r>
              <a:rPr b="1" lang="ko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상세 내역</a:t>
            </a:r>
            <a:endParaRPr b="1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p105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5" name="Google Shape;1725;p105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6" name="Google Shape;1726;p105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개요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27" name="Google Shape;1727;p105"/>
          <p:cNvSpPr txBox="1"/>
          <p:nvPr/>
        </p:nvSpPr>
        <p:spPr>
          <a:xfrm>
            <a:off x="6626950" y="648925"/>
            <a:ext cx="1922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통합</a:t>
            </a:r>
            <a:r>
              <a:rPr lang="ko" sz="1100">
                <a:solidFill>
                  <a:schemeClr val="dk1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테스트란</a:t>
            </a:r>
            <a:endParaRPr sz="1100">
              <a:solidFill>
                <a:schemeClr val="dk1"/>
              </a:solidFill>
              <a:latin typeface="Asta Sans Medium"/>
              <a:ea typeface="Asta Sans Medium"/>
              <a:cs typeface="Asta Sans Medium"/>
              <a:sym typeface="Asta Sans Medium"/>
            </a:endParaRPr>
          </a:p>
        </p:txBody>
      </p:sp>
      <p:sp>
        <p:nvSpPr>
          <p:cNvPr id="1728" name="Google Shape;1728;p105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105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92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30" name="Google Shape;1730;p105"/>
          <p:cNvSpPr/>
          <p:nvPr/>
        </p:nvSpPr>
        <p:spPr>
          <a:xfrm>
            <a:off x="594900" y="1686275"/>
            <a:ext cx="4429500" cy="97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162000" wrap="square" tIns="91425">
            <a:noAutofit/>
          </a:bodyPr>
          <a:lstStyle/>
          <a:p>
            <a:pPr indent="-185900" lvl="0" marL="244800" rtl="0" algn="just">
              <a:spcBef>
                <a:spcPts val="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단위 테스트를 마친 개별 모듈을 하나로 결합하여, 전체 시스템의 비즈니스 로직이 올바르게 동작하는지 </a:t>
            </a: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검증하는</a:t>
            </a: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 과정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just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각 모듈 사이의 데이터 형식 호환성과 외부 API와의 유기적인 연동을 확인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731" name="Google Shape;1731;p105"/>
          <p:cNvSpPr/>
          <p:nvPr/>
        </p:nvSpPr>
        <p:spPr>
          <a:xfrm>
            <a:off x="594900" y="3008850"/>
            <a:ext cx="4429500" cy="179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162000" wrap="square" tIns="91425">
            <a:noAutofit/>
          </a:bodyPr>
          <a:lstStyle/>
          <a:p>
            <a:pPr indent="-185900" lvl="0" marL="244800" rtl="0" algn="just">
              <a:spcBef>
                <a:spcPts val="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인터페이스 오류 발견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모듈 간 데이터를 주고받을 때 발생하는 매개변수 불일치나 데이터 누락을 포착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just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전체 시나리오 검증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사용자가 질문을 던지고 최종 제출까지의 전체 흐름이 끊김없이 이어지는지 확인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0" marL="244800" rtl="0" algn="just">
              <a:spcBef>
                <a:spcPts val="1000"/>
              </a:spcBef>
              <a:spcAft>
                <a:spcPts val="0"/>
              </a:spcAft>
              <a:buSzPts val="1000"/>
              <a:buFont typeface="Asta Sans SemiBold"/>
              <a:buChar char="●"/>
            </a:pPr>
            <a:r>
              <a:rPr lang="ko" sz="1000">
                <a:latin typeface="Asta Sans SemiBold"/>
                <a:ea typeface="Asta Sans SemiBold"/>
                <a:cs typeface="Asta Sans SemiBold"/>
                <a:sym typeface="Asta Sans SemiBold"/>
              </a:rPr>
              <a:t>실제 성능 파악</a:t>
            </a:r>
            <a:endParaRPr sz="1000">
              <a:latin typeface="Asta Sans SemiBold"/>
              <a:ea typeface="Asta Sans SemiBold"/>
              <a:cs typeface="Asta Sans SemiBold"/>
              <a:sym typeface="Asta Sans SemiBold"/>
            </a:endParaRPr>
          </a:p>
          <a:p>
            <a:pPr indent="-185900" lvl="1" marL="37800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sta Sans SemiBold"/>
              <a:buChar char="○"/>
            </a:pPr>
            <a:r>
              <a:rPr lang="ko" sz="1000">
                <a:solidFill>
                  <a:schemeClr val="dk2"/>
                </a:solidFill>
                <a:latin typeface="Asta Sans SemiBold"/>
                <a:ea typeface="Asta Sans SemiBold"/>
                <a:cs typeface="Asta Sans SemiBold"/>
                <a:sym typeface="Asta Sans SemiBold"/>
              </a:rPr>
              <a:t>개별 실행 시에는 몰랐던 전체 프로세스의 응답 속도와 실제 토큰 소모량을 체크</a:t>
            </a:r>
            <a:endParaRPr sz="1000">
              <a:solidFill>
                <a:schemeClr val="dk2"/>
              </a:solidFill>
              <a:latin typeface="Asta Sans SemiBold"/>
              <a:ea typeface="Asta Sans SemiBold"/>
              <a:cs typeface="Asta Sans SemiBold"/>
              <a:sym typeface="Asta Sans SemiBold"/>
            </a:endParaRPr>
          </a:p>
        </p:txBody>
      </p:sp>
      <p:sp>
        <p:nvSpPr>
          <p:cNvPr id="1732" name="Google Shape;1732;p105"/>
          <p:cNvSpPr txBox="1"/>
          <p:nvPr/>
        </p:nvSpPr>
        <p:spPr>
          <a:xfrm>
            <a:off x="594900" y="1391388"/>
            <a:ext cx="208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</a:t>
            </a:r>
            <a:r>
              <a:rPr lang="ko" sz="15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테스트란?</a:t>
            </a:r>
            <a:endParaRPr sz="1500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33" name="Google Shape;1733;p105"/>
          <p:cNvSpPr txBox="1"/>
          <p:nvPr/>
        </p:nvSpPr>
        <p:spPr>
          <a:xfrm>
            <a:off x="594900" y="2713950"/>
            <a:ext cx="208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1279D5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목적</a:t>
            </a:r>
            <a:endParaRPr sz="1500">
              <a:solidFill>
                <a:srgbClr val="1279D5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pic>
        <p:nvPicPr>
          <p:cNvPr id="1734" name="Google Shape;1734;p105"/>
          <p:cNvPicPr preferRelativeResize="0"/>
          <p:nvPr/>
        </p:nvPicPr>
        <p:blipFill rotWithShape="1">
          <a:blip r:embed="rId3">
            <a:alphaModFix/>
          </a:blip>
          <a:srcRect b="6515" l="0" r="6515" t="0"/>
          <a:stretch/>
        </p:blipFill>
        <p:spPr>
          <a:xfrm>
            <a:off x="5191250" y="1450400"/>
            <a:ext cx="3357801" cy="335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8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106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0" name="Google Shape;1740;p106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6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</a:t>
            </a: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계획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42" name="Google Shape;1742;p106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43" name="Google Shape;1743;p106"/>
          <p:cNvGraphicFramePr/>
          <p:nvPr/>
        </p:nvGraphicFramePr>
        <p:xfrm>
          <a:off x="594900" y="13371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1378175"/>
                <a:gridCol w="2884925"/>
                <a:gridCol w="3691175"/>
              </a:tblGrid>
              <a:tr h="365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모듈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설명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검증 포인트</a:t>
                      </a:r>
                      <a:endParaRPr b="1" sz="11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인증(Auth)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카카오/구글 로그인, 세션, 로그아웃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소셜 로그인 시 유저 정보 동기화 여부, DB user 테이블에 중복 처리 여부, 로그아웃 시 세션 및 토큰 만료 확인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(Device)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라즈베리파이 등록, 조회, 중복 체크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시리얼 번호 입력 시 DB Device 테이블 매핑(history_id) 확인, 중복된 시리얼 번호 입력 시 예외 처리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분석 (AI)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업로드, CRSN 분류 및 YOLO 인식 , 로그 저장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웹/Pi에서 영상 업로드 시 S3 저장 확인, S3 이벤트를 감지하여 LRCN, YOLO 자동 실행 여부, 위반 차량 감지 시 Spring 서버로 데이터 전송 및 incident_log 테이블 저장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관리 (Report)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내역 조회, 상세 보기, 삭제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incident_log와 report 테이블 JOIN 조회 결과 확인, 임시 저장 및 제출됨 필터링 확인, 내역 삭제 시 화면에 연쇄 삭제 확인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0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챗봇/초안 (LLM)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운전 법률 상담, 신고서 초안 생성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법 질문과 일반 질문 프롬프트 처리 동작 여부, 답변 생성 시간 및 UI 출력 상태 확인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9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제출 (Submit)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신고서 수정, 최종 제출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사용자 입력 데이터(전화번호, 내용) DB 업데이트 확인, 제출 버튼 클릭 시, 안전신문고 RTP 자동 연결 확인</a:t>
                      </a:r>
                      <a:endParaRPr sz="900"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44" name="Google Shape;1744;p106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93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07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50" name="Google Shape;1750;p107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1" name="Google Shape;1751;p107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시나리오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52" name="Google Shape;1752;p107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53" name="Google Shape;1753;p107"/>
          <p:cNvGraphicFramePr/>
          <p:nvPr/>
        </p:nvGraphicFramePr>
        <p:xfrm>
          <a:off x="594975" y="133718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1179300"/>
                <a:gridCol w="1403775"/>
                <a:gridCol w="3062525"/>
                <a:gridCol w="2308575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시나리오</a:t>
                      </a: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시나리오명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흐름도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검증 포인트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SC_01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통합 인증 프로세스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접속 → 소셜 로그인 → 토큰 발급 → DB Sync → 메인 이동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Python-Java 통신 및 DB 저장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SC_02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IoT 기기 연동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마이페이지 → 시리얼 입력 → 검증 → DB 매핑 → 조회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기기 등록 및 중복 방지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</a:t>
                      </a: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3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AI 영상 분석 파이프라인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영상 촬영 → 업로드 → S3 감지 → YOLO 분석 → DB 저장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Webhook 연동 및 위반 데이터 생성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SC_04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신고 내역 관리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목록 조회 → 상세 보기 → 영상 재생 → (삭제)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데이터 조회 및 영상 스트리밍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9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SC_05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AI 챗봇 및 문서 작성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챗봇 실행 → 질문/요청 → LLM 생성 → 초안 적용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프롬프트 분기 및 응답 속도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SC_06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신고서 최종 제출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초안 검토 → 정보 입력 → 제출 → 상태 변경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DB Update 및 상태값(</a:t>
                      </a:r>
                      <a:r>
                        <a:rPr lang="ko" sz="900">
                          <a:solidFill>
                            <a:srgbClr val="188038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1</a:t>
                      </a:r>
                      <a:r>
                        <a:rPr lang="ko" sz="900">
                          <a:solidFill>
                            <a:schemeClr val="dk1"/>
                          </a:solidFill>
                          <a:latin typeface="Asta Sans SemiBold"/>
                          <a:ea typeface="Asta Sans SemiBold"/>
                          <a:cs typeface="Asta Sans SemiBold"/>
                          <a:sym typeface="Asta Sans SemiBold"/>
                        </a:rPr>
                        <a:t>) 변경</a:t>
                      </a:r>
                      <a:endParaRPr sz="900">
                        <a:solidFill>
                          <a:schemeClr val="dk1"/>
                        </a:solidFill>
                        <a:latin typeface="Asta Sans SemiBold"/>
                        <a:ea typeface="Asta Sans SemiBold"/>
                        <a:cs typeface="Asta Sans SemiBold"/>
                        <a:sym typeface="Asta Sans SemiBold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54" name="Google Shape;1754;p107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94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8" name="Shape 1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9" name="Google Shape;1759;p108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60" name="Google Shape;1760;p108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1" name="Google Shape;1761;p108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상세 내역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62" name="Google Shape;1762;p108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3" name="Google Shape;1763;p108"/>
          <p:cNvGraphicFramePr/>
          <p:nvPr/>
        </p:nvGraphicFramePr>
        <p:xfrm>
          <a:off x="594913" y="1691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SC_01_1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카카오/구글 로그인 (신규/기존)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카카오/구글 계정 보유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카카오, 구글 아이디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인증 창 팝업 및 로그인, DB user 테이블에 데이터 존재 확인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SC_01_2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상태 유지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중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새로고침 수행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새로고침 후에도 우측 상단 이름 표시 유지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SC_01_3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로그아웃 처리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중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로그아웃 버튼 클릭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세션 클리어 및 로그인 페이지로 이동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64" name="Google Shape;1764;p108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95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65" name="Google Shape;1765;p108"/>
          <p:cNvSpPr txBox="1"/>
          <p:nvPr/>
        </p:nvSpPr>
        <p:spPr>
          <a:xfrm>
            <a:off x="594900" y="127257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SC_01 : 통합 인증 프로세스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109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1" name="Google Shape;1771;p109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109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상세 내역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73" name="Google Shape;1773;p109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74" name="Google Shape;1774;p109"/>
          <p:cNvGraphicFramePr/>
          <p:nvPr/>
        </p:nvGraphicFramePr>
        <p:xfrm>
          <a:off x="594913" y="1691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SC_02_1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신규 기기 등록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중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라즈베리 파이 시리얼 번호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 Device 테이블에 User ID에 맞는 시리얼 번호 출력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SC_02_2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연결 및 조회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등록됨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등록된 시리얼 번호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DB에 history_id와 매핑되어 저장되고, 활성화 기기 연결 확인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SC_02_3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연결 해제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기기 연결됨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등록된 시리얼 번호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‘연결된 기기가 없습니다’ 문구 확인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권민지</a:t>
                      </a:r>
                      <a:endParaRPr/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5" name="Google Shape;1775;p109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96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76" name="Google Shape;1776;p109"/>
          <p:cNvSpPr txBox="1"/>
          <p:nvPr/>
        </p:nvSpPr>
        <p:spPr>
          <a:xfrm>
            <a:off x="594900" y="127257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SC_02 : IoT </a:t>
            </a: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기기 연동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110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2" name="Google Shape;1782;p110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3" name="Google Shape;1783;p110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상세 내역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84" name="Google Shape;1784;p110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85" name="Google Shape;1785;p110"/>
          <p:cNvGraphicFramePr/>
          <p:nvPr/>
        </p:nvGraphicFramePr>
        <p:xfrm>
          <a:off x="594913" y="1691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SC_03_1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영상 파일 업로드 (Web)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로그인 완료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test.mp4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S3 버킷 raspberrypi_video/ 경로에 파일 생성 확인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SC_03_2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AI 모델 자동 트리거 (Webhook)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S3 업로드 됨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S3 Event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FastAPI 로그에  S3 신호 수신 출력 및 YOLO 분석 시작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SC_03_3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위반 차량 감지 및 DB 저장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분류 모델 분석 중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위반 영상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위반(NO_HELMET) 감지, Java 서버 전송 및 incident_log 테이블 저장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SC_03_4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정상 주행 영상 처리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분류 모델 분석 중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정상 영상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분석 완료 로그 출력되나 위반 데이터는 생성되지 않음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류건우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6" name="Google Shape;1786;p110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97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87" name="Google Shape;1787;p110"/>
          <p:cNvSpPr txBox="1"/>
          <p:nvPr/>
        </p:nvSpPr>
        <p:spPr>
          <a:xfrm>
            <a:off x="594900" y="127257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SC_03 : AI </a:t>
            </a: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영상 분석 파이프라인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p111"/>
          <p:cNvSpPr/>
          <p:nvPr/>
        </p:nvSpPr>
        <p:spPr>
          <a:xfrm>
            <a:off x="0" y="0"/>
            <a:ext cx="9144000" cy="43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3" name="Google Shape;1793;p111"/>
          <p:cNvCxnSpPr/>
          <p:nvPr/>
        </p:nvCxnSpPr>
        <p:spPr>
          <a:xfrm>
            <a:off x="594900" y="1238890"/>
            <a:ext cx="79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4" name="Google Shape;1794;p111"/>
          <p:cNvSpPr txBox="1"/>
          <p:nvPr/>
        </p:nvSpPr>
        <p:spPr>
          <a:xfrm>
            <a:off x="594900" y="678425"/>
            <a:ext cx="57372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>
                <a:solidFill>
                  <a:schemeClr val="dk1"/>
                </a:solidFill>
                <a:latin typeface="Asta Sans ExtraBold"/>
                <a:ea typeface="Asta Sans ExtraBold"/>
                <a:cs typeface="Asta Sans ExtraBold"/>
                <a:sym typeface="Asta Sans ExtraBold"/>
              </a:rPr>
              <a:t>통합테스트		</a:t>
            </a:r>
            <a:r>
              <a:rPr lang="ko">
                <a:solidFill>
                  <a:schemeClr val="dk2"/>
                </a:solidFill>
                <a:latin typeface="Asta Sans Medium"/>
                <a:ea typeface="Asta Sans Medium"/>
                <a:cs typeface="Asta Sans Medium"/>
                <a:sym typeface="Asta Sans Medium"/>
              </a:rPr>
              <a:t>상세 내역</a:t>
            </a:r>
            <a:endParaRPr sz="2500">
              <a:solidFill>
                <a:schemeClr val="dk2"/>
              </a:solidFill>
              <a:latin typeface="Asta Sans ExtraBold"/>
              <a:ea typeface="Asta Sans ExtraBold"/>
              <a:cs typeface="Asta Sans ExtraBold"/>
              <a:sym typeface="Asta Sans ExtraBold"/>
            </a:endParaRPr>
          </a:p>
        </p:txBody>
      </p:sp>
      <p:sp>
        <p:nvSpPr>
          <p:cNvPr id="1795" name="Google Shape;1795;p111"/>
          <p:cNvSpPr/>
          <p:nvPr/>
        </p:nvSpPr>
        <p:spPr>
          <a:xfrm>
            <a:off x="594900" y="629260"/>
            <a:ext cx="245700" cy="49200"/>
          </a:xfrm>
          <a:prstGeom prst="rect">
            <a:avLst/>
          </a:prstGeom>
          <a:solidFill>
            <a:srgbClr val="1279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96" name="Google Shape;1796;p111"/>
          <p:cNvGraphicFramePr/>
          <p:nvPr/>
        </p:nvGraphicFramePr>
        <p:xfrm>
          <a:off x="594913" y="16911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{BC6C46CC-FE09-4FEE-91B3-5866DF183E54}</a:tableStyleId>
              </a:tblPr>
              <a:tblGrid>
                <a:gridCol w="785475"/>
                <a:gridCol w="1282750"/>
                <a:gridCol w="1044175"/>
                <a:gridCol w="1272700"/>
                <a:gridCol w="2281375"/>
                <a:gridCol w="664350"/>
                <a:gridCol w="623350"/>
              </a:tblGrid>
              <a:tr h="364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 ID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케이스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사전 조건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데이터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예상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테스트 결과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solidFill>
                            <a:schemeClr val="lt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담당 인원</a:t>
                      </a:r>
                      <a:endParaRPr b="1" sz="1000">
                        <a:solidFill>
                          <a:schemeClr val="lt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SC_04_1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상세 페이지 영상 재생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위반 데이터 있음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Report ID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끊김 없이 영상 재생 (S3 URL 정상 로드)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SC_04_2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목록 조회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목록 진입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User ID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DB JOIN 쿼리 결과가 날짜/유형별로 리스트에 정상 출력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8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SC_04_3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신고 내역 삭제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목록 진입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"/>
                          <a:ea typeface="Asta Sans"/>
                          <a:cs typeface="Asta Sans"/>
                          <a:sym typeface="Asta Sans"/>
                        </a:rPr>
                        <a:t>삭제 버튼</a:t>
                      </a:r>
                      <a:endParaRPr sz="900">
                        <a:solidFill>
                          <a:schemeClr val="dk1"/>
                        </a:solidFill>
                        <a:latin typeface="Asta Sans"/>
                        <a:ea typeface="Asta Sans"/>
                        <a:cs typeface="Asta Sans"/>
                        <a:sym typeface="Asta Sans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DB 및 S3 데이터 유지 및 Sotf Delete 기능 이용해 유저 시점 목록만 삭제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PASS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Asta Sans Medium"/>
                          <a:ea typeface="Asta Sans Medium"/>
                          <a:cs typeface="Asta Sans Medium"/>
                          <a:sym typeface="Asta Sans Medium"/>
                        </a:rPr>
                        <a:t>박민우</a:t>
                      </a:r>
                      <a:endParaRPr sz="900">
                        <a:solidFill>
                          <a:schemeClr val="dk1"/>
                        </a:solidFill>
                        <a:latin typeface="Asta Sans Medium"/>
                        <a:ea typeface="Asta Sans Medium"/>
                        <a:cs typeface="Asta Sans Medium"/>
                        <a:sym typeface="Asta Sans Medium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97" name="Google Shape;1797;p111"/>
          <p:cNvSpPr txBox="1"/>
          <p:nvPr/>
        </p:nvSpPr>
        <p:spPr>
          <a:xfrm>
            <a:off x="240775" y="68850"/>
            <a:ext cx="5310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lt1"/>
                </a:solidFill>
                <a:latin typeface="Asta Sans"/>
                <a:ea typeface="Asta Sans"/>
                <a:cs typeface="Asta Sans"/>
                <a:sym typeface="Asta Sans"/>
              </a:rPr>
              <a:t>98</a:t>
            </a:r>
            <a:endParaRPr b="1" sz="1300">
              <a:solidFill>
                <a:schemeClr val="l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  <p:sp>
        <p:nvSpPr>
          <p:cNvPr id="1798" name="Google Shape;1798;p111"/>
          <p:cNvSpPr txBox="1"/>
          <p:nvPr/>
        </p:nvSpPr>
        <p:spPr>
          <a:xfrm>
            <a:off x="594900" y="1272575"/>
            <a:ext cx="566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SC_04 : </a:t>
            </a:r>
            <a:r>
              <a:rPr b="1" lang="ko" sz="1300">
                <a:solidFill>
                  <a:schemeClr val="accent1"/>
                </a:solidFill>
                <a:latin typeface="Asta Sans"/>
                <a:ea typeface="Asta Sans"/>
                <a:cs typeface="Asta Sans"/>
                <a:sym typeface="Asta Sans"/>
              </a:rPr>
              <a:t>신고 내역 관리</a:t>
            </a:r>
            <a:endParaRPr b="1" sz="1300">
              <a:solidFill>
                <a:schemeClr val="accent1"/>
              </a:solidFill>
              <a:latin typeface="Asta Sans"/>
              <a:ea typeface="Asta Sans"/>
              <a:cs typeface="Asta Sans"/>
              <a:sym typeface="Asta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